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1" r:id="rId1"/>
  </p:sldMasterIdLst>
  <p:notesMasterIdLst>
    <p:notesMasterId r:id="rId8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336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89" r:id="rId43"/>
    <p:sldId id="297" r:id="rId44"/>
    <p:sldId id="298" r:id="rId45"/>
    <p:sldId id="299" r:id="rId46"/>
    <p:sldId id="300" r:id="rId47"/>
    <p:sldId id="301" r:id="rId48"/>
    <p:sldId id="302" r:id="rId49"/>
    <p:sldId id="339" r:id="rId50"/>
    <p:sldId id="341" r:id="rId51"/>
    <p:sldId id="306" r:id="rId52"/>
    <p:sldId id="307" r:id="rId53"/>
    <p:sldId id="313" r:id="rId54"/>
    <p:sldId id="342" r:id="rId55"/>
    <p:sldId id="314" r:id="rId56"/>
    <p:sldId id="315" r:id="rId57"/>
    <p:sldId id="316" r:id="rId58"/>
    <p:sldId id="308" r:id="rId59"/>
    <p:sldId id="309" r:id="rId60"/>
    <p:sldId id="310" r:id="rId61"/>
    <p:sldId id="337" r:id="rId62"/>
    <p:sldId id="312" r:id="rId63"/>
    <p:sldId id="338" r:id="rId64"/>
    <p:sldId id="303" r:id="rId65"/>
    <p:sldId id="304" r:id="rId66"/>
    <p:sldId id="305" r:id="rId67"/>
    <p:sldId id="317" r:id="rId68"/>
    <p:sldId id="319" r:id="rId69"/>
    <p:sldId id="318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</p:sldIdLst>
  <p:sldSz cx="9144000" cy="5715000" type="screen16x10"/>
  <p:notesSz cx="6858000" cy="9144000"/>
  <p:embeddedFontLst>
    <p:embeddedFont>
      <p:font typeface="Arimo" panose="020B0604020202020204" pitchFamily="34" charset="0"/>
      <p:regular r:id="rId88"/>
      <p:bold r:id="rId89"/>
      <p:italic r:id="rId90"/>
      <p:boldItalic r:id="rId91"/>
    </p:embeddedFont>
    <p:embeddedFont>
      <p:font typeface="Verdana" panose="020B0604030504040204" pitchFamily="34" charset="0"/>
      <p:regular r:id="rId92"/>
      <p:bold r:id="rId93"/>
      <p:italic r:id="rId94"/>
      <p:boldItalic r:id="rId9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3ED249A-3811-4C23-9FDF-9FA897286F0F}">
  <a:tblStyle styleId="{C3ED249A-3811-4C23-9FDF-9FA897286F0F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7865CF1D-0CD2-4782-81B9-320A03F770AC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555"/>
    <p:restoredTop sz="94830"/>
  </p:normalViewPr>
  <p:slideViewPr>
    <p:cSldViewPr snapToGrid="0">
      <p:cViewPr varScale="1">
        <p:scale>
          <a:sx n="140" d="100"/>
          <a:sy n="140" d="100"/>
        </p:scale>
        <p:origin x="1160" y="192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font" Target="fonts/font2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3.fntdata"/><Relationship Id="rId95" Type="http://schemas.openxmlformats.org/officeDocument/2006/relationships/font" Target="fonts/font8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font" Target="fonts/font1.fntdata"/><Relationship Id="rId91" Type="http://schemas.openxmlformats.org/officeDocument/2006/relationships/font" Target="fonts/font4.fntdata"/><Relationship Id="rId9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font" Target="fonts/font7.fntdata"/><Relationship Id="rId9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5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6.fntdata"/><Relationship Id="rId98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m.ufrj.br/nuno/aula8.pdf" TargetMode="External"/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://msys-mv.blogspot.com/2010/11/understanding-basic-requirements-to.html" TargetMode="External"/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tutorialspoint.com/computer_graphics/computer_graphics_basics.htm" TargetMode="Externa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nandtech.com/show/13898/colorful-offers-geforce-rtx-2080-ti-without-cooler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magazineluiza.com.br/monitor-gamer-lg-24gl600f-24-led-full-hd-hdmi-144hz-1ms/p/225509800/in/mogm/" TargetMode="Externa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gate.net/figure/Icosahedron-subdivision-for-different-levels-of-sampling-From-left-to-right-Base_fig1_284388259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omputergraphics.stackexchange.com/questions/2018/what-is-tessellation-in-computer-graphics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e7c9edb446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e7c9edb446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ge7c9edb446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0" name="Google Shape;150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e9dd4f1119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ge9dd4f1119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7" name="Google Shape;16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1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8" name="Google Shape;188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89" name="Google Shape;189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9" name="Google Shape;199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9" name="Google Shape;209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0" name="Google Shape;210;p3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7" name="Google Shape;217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8" name="Google Shape;218;p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5" name="Google Shape;225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5" name="Google Shape;235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43" name="Google Shape;243;p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3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2744356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3" name="Google Shape;253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e9dd4f0c6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ge9dd4f0c6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e9dd4f0c6f_0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ge9dd4f0c6f_0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e9dd4f0c6f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0" name="Google Shape;290;ge9dd4f0c6f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e9dd4f0c6f_1_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9" name="Google Shape;309;ge9dd4f0c6f_1_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e9dd4f0c6f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6" name="Google Shape;316;ge9dd4f0c6f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e9dd4f0c6f_1_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5" name="Google Shape;325;ge9dd4f0c6f_1_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e9dd4f0c6f_1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ge9dd4f0c6f_1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41" name="Google Shape;341;p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Equação Implicita</a:t>
            </a:r>
            <a:endParaRPr/>
          </a:p>
        </p:txBody>
      </p:sp>
      <p:sp>
        <p:nvSpPr>
          <p:cNvPr id="342" name="Google Shape;342;p3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51" name="Google Shape;351;p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http://www.im.ufrj.br/nuno/aula8.pdf</a:t>
            </a:r>
            <a:endParaRPr/>
          </a:p>
        </p:txBody>
      </p:sp>
      <p:sp>
        <p:nvSpPr>
          <p:cNvPr id="352" name="Google Shape;352;p3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3" name="Google Shape;373;p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2" name="Google Shape;382;p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3" name="Google Shape;383;p3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97" name="Google Shape;397;p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8" name="Google Shape;398;p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ea9c0b2a1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ea9c0b2a1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6" name="Google Shape;426;gea9c0b2a19_0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3" name="Google Shape;433;p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e7c9edb446_0_3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" name="Google Shape;51;ge7c9edb446_0_3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https://imgur.com/gallery/3wnvmDz</a:t>
            </a:r>
            <a:endParaRPr/>
          </a:p>
        </p:txBody>
      </p:sp>
      <p:sp>
        <p:nvSpPr>
          <p:cNvPr id="52" name="Google Shape;52;ge7c9edb446_0_36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p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2" name="Google Shape;452;p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p42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p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4" name="Google Shape;474;p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ea9c0b2a19_0_1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ea9c0b2a19_0_1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gea9c0b2a19_0_1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615926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ge9dd4f0c6f_1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86" name="Google Shape;486;ge9dd4f0c6f_1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9dd4f0c6f_1_8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e9dd4f0c6f_1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9" name="Google Shape;509;ge9dd4f0c6f_1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0" name="Google Shape;510;ge9dd4f0c6f_1_1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4" name="Google Shape;534;p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5" name="Google Shape;535;p4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6" name="Google Shape;556;p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7" name="Google Shape;557;p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78" name="Google Shape;578;p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9" name="Google Shape;579;p4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 smtClean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49</a:t>
            </a:fld>
            <a:endParaRPr lang="pt-BR"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64165662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e9dd4f0c6f_1_1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2" name="Google Shape;522;ge9dd4f0c6f_1_1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23" name="Google Shape;523;ge9dd4f0c6f_1_14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105545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p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9" name="Google Shape;629;p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p5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25727006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gea9c0b2a19_0_1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8" name="Google Shape;638;gea9c0b2a19_0_1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9" name="Google Shape;639;gea9c0b2a19_0_14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e779af1324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2" name="Google Shape;692;ge779af1324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3" name="Google Shape;693;ge779af1324_0_8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85421584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gea9c0b2a19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0" name="Google Shape;720;gea9c0b2a19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1" name="Google Shape;721;gea9c0b2a19_0_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ea9c0b2a19_0_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ea9c0b2a19_0_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ea9c0b2a19_0_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61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ea9c0b2a19_0_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e7c9edb446_0_4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6" name="Google Shape;646;ge7c9edb446_0_4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40203029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e84246f4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e84246f4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http://msys-mv.blogspot.com/2010/11/understanding-basic-requirements-to.html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https://www.tutorialspoint.com/computer_graphics/computer_graphics_basics.htm</a:t>
            </a:r>
            <a:r>
              <a:rPr lang="pt-BR"/>
              <a:t> </a:t>
            </a:r>
            <a:endParaRPr/>
          </a:p>
        </p:txBody>
      </p:sp>
      <p:sp>
        <p:nvSpPr>
          <p:cNvPr id="656" name="Google Shape;656;ge84246f4cd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22319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e7c9edb446_0_3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e7c9edb446_0_3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https://www.anandtech.com/show/13898/colorful-offers-geforce-rtx-2080-ti-without-cooler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https://www.magazineluiza.com.br/monitor-gamer-lg-24gl600f-24-led-full-hd-hdmi-144hz-1ms/p/225509800/in/mogm/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" name="Google Shape;78;ge7c9edb446_0_39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e84246f4cd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e84246f4cd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67" name="Google Shape;667;ge84246f4cd_0_1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8844349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3" name="Google Shape;683;ge84246f4cd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4" name="Google Shape;684;ge84246f4cd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85" name="Google Shape;685;ge84246f4cd_0_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3852142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00" name="Google Shape;600;p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1" name="Google Shape;601;p4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79366541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11" name="Google Shape;611;p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12" name="Google Shape;612;p4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80862566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0" name="Google Shape;620;p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p5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6003290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0" name="Google Shape;740;p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1" name="Google Shape;741;p5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46046868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" name="Google Shape;759;p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0" name="Google Shape;760;p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f0de122467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1" name="Google Shape;751;gf0de122467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52" name="Google Shape;752;gf0de122467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" name="Google Shape;8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e7c9edb446_0_3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15" name="Google Shape;915;ge7c9edb446_0_3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e779af132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2" name="Google Shape;922;ge779af132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1" name="Google Shape;111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https://www.researchgate.net/figure/Icosahedron-subdivision-for-different-levels-of-sampling-From-left-to-right-Base_fig1_284388259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https://computergraphics.stackexchange.com/questions/2018/what-is-tessellation-in-computer-graphics</a:t>
            </a:r>
            <a:endParaRPr/>
          </a:p>
        </p:txBody>
      </p:sp>
      <p:sp>
        <p:nvSpPr>
          <p:cNvPr id="112" name="Google Shape;112;p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ct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311700" y="494472"/>
            <a:ext cx="8520600" cy="63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311700" y="1280528"/>
            <a:ext cx="8520600" cy="379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914400" lvl="1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8472458" y="5181352"/>
            <a:ext cx="548700" cy="43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3.ntu.edu.sg/home/ehchua/programming/opengl/cg_introduction.html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2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8.jp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khronos.org/opengl/wiki/GLAPI/glFrontFace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simple.wikipedia.org/wiki/User:Jeffwang/Cartesian_coordinate_system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gif"/><Relationship Id="rId5" Type="http://schemas.openxmlformats.org/officeDocument/2006/relationships/image" Target="../media/image64.gif"/><Relationship Id="rId4" Type="http://schemas.openxmlformats.org/officeDocument/2006/relationships/image" Target="../media/image6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://oa.upm.es/9184/1/INVE_MEM_2010_84947.pdf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ratchapixel.com/lessons/3d-basic-rendering/rasterization-practical-implementation/overview-rasterization-algorithm.html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4" Type="http://schemas.openxmlformats.org/officeDocument/2006/relationships/image" Target="../media/image82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gif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Architecture.html" TargetMode="External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8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gif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gif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2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insper.blackboard.com/" TargetMode="External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lpsoares.github.io/ComputacaoGrafica/" TargetMode="Externa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/>
              <a:t>Aula 2: Desenhando Triângulos e X3D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Primitivas Gráficas em OpenGL</a:t>
            </a:r>
            <a:endParaRPr/>
          </a:p>
        </p:txBody>
      </p:sp>
      <p:sp>
        <p:nvSpPr>
          <p:cNvPr id="125" name="Google Shape;125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pic>
        <p:nvPicPr>
          <p:cNvPr id="126" name="Google Shape;126;p14"/>
          <p:cNvPicPr preferRelativeResize="0"/>
          <p:nvPr/>
        </p:nvPicPr>
        <p:blipFill rotWithShape="1">
          <a:blip r:embed="rId3">
            <a:alphaModFix/>
          </a:blip>
          <a:srcRect b="8629"/>
          <a:stretch/>
        </p:blipFill>
        <p:spPr>
          <a:xfrm>
            <a:off x="1607185" y="778179"/>
            <a:ext cx="5545455" cy="4484026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4"/>
          <p:cNvSpPr/>
          <p:nvPr/>
        </p:nvSpPr>
        <p:spPr>
          <a:xfrm>
            <a:off x="3453125" y="5478175"/>
            <a:ext cx="4979700" cy="24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https://www3.ntu.edu.sg/home/ehchua/programming/opengl/cg_introduction.html</a:t>
            </a:r>
            <a:endParaRPr sz="1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Low Poly e High Poly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2500" y="1215950"/>
            <a:ext cx="3784775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15"/>
          <p:cNvSpPr txBox="1"/>
          <p:nvPr/>
        </p:nvSpPr>
        <p:spPr>
          <a:xfrm>
            <a:off x="322500" y="4416350"/>
            <a:ext cx="3784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Star Fox / SNES (1993)</a:t>
            </a:r>
            <a:endParaRPr/>
          </a:p>
        </p:txBody>
      </p:sp>
      <p:pic>
        <p:nvPicPr>
          <p:cNvPr id="137" name="Google Shape;137;p15"/>
          <p:cNvPicPr preferRelativeResize="0"/>
          <p:nvPr/>
        </p:nvPicPr>
        <p:blipFill rotWithShape="1">
          <a:blip r:embed="rId4">
            <a:alphaModFix/>
          </a:blip>
          <a:srcRect l="4749" r="14054"/>
          <a:stretch/>
        </p:blipFill>
        <p:spPr>
          <a:xfrm>
            <a:off x="4334450" y="1215950"/>
            <a:ext cx="4600622" cy="3187175"/>
          </a:xfrm>
          <a:prstGeom prst="rect">
            <a:avLst/>
          </a:prstGeom>
          <a:noFill/>
          <a:ln>
            <a:noFill/>
          </a:ln>
        </p:spPr>
      </p:pic>
      <p:sp>
        <p:nvSpPr>
          <p:cNvPr id="138" name="Google Shape;138;p15"/>
          <p:cNvSpPr txBox="1"/>
          <p:nvPr/>
        </p:nvSpPr>
        <p:spPr>
          <a:xfrm>
            <a:off x="4463350" y="4416350"/>
            <a:ext cx="2254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Unreal 5 / PS5 (2019)</a:t>
            </a:r>
            <a:endParaRPr/>
          </a:p>
        </p:txBody>
      </p:sp>
      <p:pic>
        <p:nvPicPr>
          <p:cNvPr id="139" name="Google Shape;139;p15"/>
          <p:cNvPicPr preferRelativeResize="0"/>
          <p:nvPr/>
        </p:nvPicPr>
        <p:blipFill rotWithShape="1">
          <a:blip r:embed="rId5">
            <a:alphaModFix/>
          </a:blip>
          <a:srcRect l="21734" t="1748"/>
          <a:stretch/>
        </p:blipFill>
        <p:spPr>
          <a:xfrm>
            <a:off x="6794050" y="2999150"/>
            <a:ext cx="2213424" cy="147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valores os pixels terão após renderização</a:t>
            </a:r>
            <a:endParaRPr/>
          </a:p>
        </p:txBody>
      </p:sp>
      <p:sp>
        <p:nvSpPr>
          <p:cNvPr id="145" name="Google Shape;145;p16"/>
          <p:cNvSpPr txBox="1">
            <a:spLocks noGrp="1"/>
          </p:cNvSpPr>
          <p:nvPr>
            <p:ph type="body" idx="1"/>
          </p:nvPr>
        </p:nvSpPr>
        <p:spPr>
          <a:xfrm>
            <a:off x="390548" y="4797413"/>
            <a:ext cx="8428232" cy="5377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Alguns pixels são cobertos pelo triângulo outros não.</a:t>
            </a:r>
            <a:endParaRPr/>
          </a:p>
        </p:txBody>
      </p:sp>
      <p:sp>
        <p:nvSpPr>
          <p:cNvPr id="146" name="Google Shape;146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47" name="Google Shape;147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48" y="838985"/>
            <a:ext cx="8428232" cy="39584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significa cobrir um pixel por triângulos?</a:t>
            </a:r>
            <a:endParaRPr/>
          </a:p>
        </p:txBody>
      </p:sp>
      <p:sp>
        <p:nvSpPr>
          <p:cNvPr id="153" name="Google Shape;153;p1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Pergunta: quais triângulos “cobrem” este pixel?</a:t>
            </a:r>
            <a:endParaRPr/>
          </a:p>
        </p:txBody>
      </p:sp>
      <p:sp>
        <p:nvSpPr>
          <p:cNvPr id="154" name="Google Shape;154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55" name="Google Shape;155;p1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12707" y="1333374"/>
            <a:ext cx="4780324" cy="421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18"/>
          <p:cNvPicPr preferRelativeResize="0"/>
          <p:nvPr/>
        </p:nvPicPr>
        <p:blipFill rotWithShape="1">
          <a:blip r:embed="rId3">
            <a:alphaModFix/>
          </a:blip>
          <a:srcRect r="999"/>
          <a:stretch/>
        </p:blipFill>
        <p:spPr>
          <a:xfrm>
            <a:off x="1414600" y="1821900"/>
            <a:ext cx="5084526" cy="3472551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Google Shape;161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Pintando os pixels sobre as arestas</a:t>
            </a:r>
            <a:endParaRPr/>
          </a:p>
        </p:txBody>
      </p:sp>
      <p:sp>
        <p:nvSpPr>
          <p:cNvPr id="162" name="Google Shape;162;p18"/>
          <p:cNvSpPr txBox="1">
            <a:spLocks noGrp="1"/>
          </p:cNvSpPr>
          <p:nvPr>
            <p:ph type="body" idx="1"/>
          </p:nvPr>
        </p:nvSpPr>
        <p:spPr>
          <a:xfrm>
            <a:off x="282800" y="838975"/>
            <a:ext cx="8809800" cy="80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Uma opção:</a:t>
            </a:r>
            <a:r>
              <a:rPr lang="pt-BR"/>
              <a:t> calcular a fração da área de pixel coberta pelo triângulo e, em seguida, colorir o pixel de acordo com essa fração.</a:t>
            </a:r>
            <a:endParaRPr/>
          </a:p>
        </p:txBody>
      </p:sp>
      <p:sp>
        <p:nvSpPr>
          <p:cNvPr id="163" name="Google Shape;163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64" name="Google Shape;164;p18"/>
          <p:cNvSpPr txBox="1"/>
          <p:nvPr/>
        </p:nvSpPr>
        <p:spPr>
          <a:xfrm>
            <a:off x="5731500" y="1691925"/>
            <a:ext cx="3142500" cy="92340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Intuição: se o triângulo cobre 10% do pixel, então o pixel deve ser 10% vermelho?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oogle Shape;173;p19">
            <a:extLst>
              <a:ext uri="{FF2B5EF4-FFF2-40B4-BE49-F238E27FC236}">
                <a16:creationId xmlns:a16="http://schemas.microsoft.com/office/drawing/2014/main" id="{22C33B32-2D9D-4AB3-9F88-162D857253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82502733"/>
              </p:ext>
            </p:extLst>
          </p:nvPr>
        </p:nvGraphicFramePr>
        <p:xfrm>
          <a:off x="2795655" y="1771917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 u="none" strike="noStrike" cap="none"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0" name="Google Shape;170;p1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os pixels dos triângulos</a:t>
            </a:r>
            <a:endParaRPr/>
          </a:p>
        </p:txBody>
      </p:sp>
      <p:sp>
        <p:nvSpPr>
          <p:cNvPr id="171" name="Google Shape;171;p19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1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Uma forma de saber a cor do pixel é amostrando um ponto do pixel para coletar a cor do objeto. </a:t>
            </a:r>
            <a:endParaRPr/>
          </a:p>
        </p:txBody>
      </p:sp>
      <p:sp>
        <p:nvSpPr>
          <p:cNvPr id="172" name="Google Shape;172;p1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graphicFrame>
        <p:nvGraphicFramePr>
          <p:cNvPr id="173" name="Google Shape;173;p19"/>
          <p:cNvGraphicFramePr/>
          <p:nvPr/>
        </p:nvGraphicFramePr>
        <p:xfrm>
          <a:off x="2795655" y="1771953"/>
          <a:ext cx="3618000" cy="2962800"/>
        </p:xfrm>
        <a:graphic>
          <a:graphicData uri="http://schemas.openxmlformats.org/drawingml/2006/table">
            <a:tbl>
              <a:tblPr>
                <a:noFill/>
                <a:tableStyleId>{C3ED249A-3811-4C23-9FDF-9FA897286F0F}</a:tableStyleId>
              </a:tblPr>
              <a:tblGrid>
                <a:gridCol w="603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03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b="0" i="0" u="none" strike="noStrike" cap="none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  <a:sym typeface="Arial"/>
                        </a:rPr>
                        <a:t>•</a:t>
                      </a:r>
                      <a:endParaRPr sz="1500" u="none" strike="noStrike" cap="none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938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/>
                        <a:t>•</a:t>
                      </a:r>
                      <a:endParaRPr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500" u="none" strike="noStrike" cap="none" dirty="0"/>
                        <a:t>•</a:t>
                      </a:r>
                      <a:endParaRPr dirty="0"/>
                    </a:p>
                  </a:txBody>
                  <a:tcPr marL="91450" marR="91450" marT="45725" marB="45725" anchor="ctr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174" name="Google Shape;174;p19"/>
          <p:cNvSpPr/>
          <p:nvPr/>
        </p:nvSpPr>
        <p:spPr>
          <a:xfrm>
            <a:off x="6685808" y="1771953"/>
            <a:ext cx="95002" cy="484359"/>
          </a:xfrm>
          <a:prstGeom prst="rightBrace">
            <a:avLst>
              <a:gd name="adj1" fmla="val 8333"/>
              <a:gd name="adj2" fmla="val 50000"/>
            </a:avLst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5" name="Google Shape;175;p19"/>
          <p:cNvSpPr/>
          <p:nvPr/>
        </p:nvSpPr>
        <p:spPr>
          <a:xfrm>
            <a:off x="6780810" y="1799739"/>
            <a:ext cx="980076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AAD3E6D1-7AC1-07CF-2A91-41FBB5AEBC5B}"/>
              </a:ext>
            </a:extLst>
          </p:cNvPr>
          <p:cNvGrpSpPr/>
          <p:nvPr/>
        </p:nvGrpSpPr>
        <p:grpSpPr>
          <a:xfrm>
            <a:off x="6222670" y="3039563"/>
            <a:ext cx="2371486" cy="702877"/>
            <a:chOff x="6222670" y="3039563"/>
            <a:chExt cx="2371486" cy="702877"/>
          </a:xfrm>
        </p:grpSpPr>
        <p:sp>
          <p:nvSpPr>
            <p:cNvPr id="176" name="Google Shape;176;p19"/>
            <p:cNvSpPr/>
            <p:nvPr/>
          </p:nvSpPr>
          <p:spPr>
            <a:xfrm>
              <a:off x="6739609" y="3039563"/>
              <a:ext cx="1854547" cy="7028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ponto de amostra</a:t>
              </a:r>
              <a:endParaRPr dirty="0"/>
            </a:p>
          </p:txBody>
        </p:sp>
        <p:cxnSp>
          <p:nvCxnSpPr>
            <p:cNvPr id="177" name="Google Shape;177;p19"/>
            <p:cNvCxnSpPr/>
            <p:nvPr/>
          </p:nvCxnSpPr>
          <p:spPr>
            <a:xfrm flipH="1">
              <a:off x="6222670" y="3253317"/>
              <a:ext cx="558140" cy="205372"/>
            </a:xfrm>
            <a:prstGeom prst="straightConnector1">
              <a:avLst/>
            </a:prstGeom>
            <a:noFill/>
            <a:ln w="19050" cap="flat" cmpd="sng">
              <a:solidFill>
                <a:schemeClr val="dk1"/>
              </a:solidFill>
              <a:prstDash val="solid"/>
              <a:round/>
              <a:headEnd type="none" w="sm" len="sm"/>
              <a:tailEnd type="triangle" w="med" len="med"/>
            </a:ln>
          </p:spPr>
        </p:cxnSp>
      </p:grpSp>
      <p:sp>
        <p:nvSpPr>
          <p:cNvPr id="178" name="Google Shape;178;p19"/>
          <p:cNvSpPr/>
          <p:nvPr/>
        </p:nvSpPr>
        <p:spPr>
          <a:xfrm rot="-1257531">
            <a:off x="3449101" y="2392940"/>
            <a:ext cx="2447321" cy="1529705"/>
          </a:xfrm>
          <a:prstGeom prst="rtTriangle">
            <a:avLst/>
          </a:prstGeom>
          <a:solidFill>
            <a:srgbClr val="FF0000">
              <a:alpha val="31279"/>
            </a:srgbClr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por amostragem 2D</a:t>
            </a:r>
            <a:endParaRPr/>
          </a:p>
        </p:txBody>
      </p:sp>
      <p:sp>
        <p:nvSpPr>
          <p:cNvPr id="184" name="Google Shape;184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5" name="Google Shape;185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842594" y="853863"/>
            <a:ext cx="4960966" cy="4556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Definindo uma função binária</a:t>
            </a:r>
            <a:endParaRPr/>
          </a:p>
        </p:txBody>
      </p:sp>
      <p:sp>
        <p:nvSpPr>
          <p:cNvPr id="192" name="Google Shape;192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3" name="Google Shape;193;p21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756738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21"/>
          <p:cNvSpPr/>
          <p:nvPr/>
        </p:nvSpPr>
        <p:spPr>
          <a:xfrm>
            <a:off x="626042" y="2126666"/>
            <a:ext cx="290335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 ,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endParaRPr dirty="0"/>
          </a:p>
        </p:txBody>
      </p:sp>
      <p:sp>
        <p:nvSpPr>
          <p:cNvPr id="195" name="Google Shape;195;p21"/>
          <p:cNvSpPr/>
          <p:nvPr/>
        </p:nvSpPr>
        <p:spPr>
          <a:xfrm>
            <a:off x="4250836" y="1663888"/>
            <a:ext cx="4432624" cy="14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se (</a:t>
            </a:r>
            <a:r>
              <a:rPr lang="pt-BR" sz="22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x,y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200" b="1" dirty="0">
                <a:solidFill>
                  <a:schemeClr val="dk1"/>
                </a:solidFill>
              </a:rPr>
              <a:t>dentro do</a:t>
            </a: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triângulo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caso contrário</a:t>
            </a:r>
            <a:endParaRPr dirty="0"/>
          </a:p>
        </p:txBody>
      </p:sp>
      <p:sp>
        <p:nvSpPr>
          <p:cNvPr id="196" name="Google Shape;196;p21"/>
          <p:cNvSpPr/>
          <p:nvPr/>
        </p:nvSpPr>
        <p:spPr>
          <a:xfrm>
            <a:off x="3529401" y="1313410"/>
            <a:ext cx="510971" cy="2041451"/>
          </a:xfrm>
          <a:prstGeom prst="leftBrace">
            <a:avLst>
              <a:gd name="adj1" fmla="val 8333"/>
              <a:gd name="adj2" fmla="val 50000"/>
            </a:avLst>
          </a:prstGeom>
          <a:noFill/>
          <a:ln w="381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D931775-5674-EB04-9B8C-CA43D4A64B55}"/>
              </a:ext>
            </a:extLst>
          </p:cNvPr>
          <p:cNvSpPr txBox="1"/>
          <p:nvPr/>
        </p:nvSpPr>
        <p:spPr>
          <a:xfrm>
            <a:off x="84172" y="3773592"/>
            <a:ext cx="149010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tri = triângulo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F348318-4391-4F16-146D-35F79ED8D28B}"/>
              </a:ext>
            </a:extLst>
          </p:cNvPr>
          <p:cNvSpPr txBox="1"/>
          <p:nvPr/>
        </p:nvSpPr>
        <p:spPr>
          <a:xfrm>
            <a:off x="295101" y="4907324"/>
            <a:ext cx="871589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Nas APIs gráficas esse teste pode ser chamado de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inside-outside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test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 ou ainda 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coverage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 test.</a:t>
            </a:r>
            <a:endParaRPr lang="pt-BR" sz="1600" dirty="0">
              <a:latin typeface="+mn-l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4" name="Google Shape;204;p2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24627" y="838985"/>
            <a:ext cx="4747321" cy="4279605"/>
          </a:xfrm>
          <a:prstGeom prst="rect">
            <a:avLst/>
          </a:prstGeom>
          <a:noFill/>
          <a:ln>
            <a:noFill/>
          </a:ln>
        </p:spPr>
      </p:pic>
      <p:sp>
        <p:nvSpPr>
          <p:cNvPr id="201" name="Google Shape;201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Amostrando a função binária</a:t>
            </a:r>
            <a:endParaRPr/>
          </a:p>
        </p:txBody>
      </p:sp>
      <p:sp>
        <p:nvSpPr>
          <p:cNvPr id="202" name="Google Shape;202;p22"/>
          <p:cNvSpPr txBox="1">
            <a:spLocks noGrp="1"/>
          </p:cNvSpPr>
          <p:nvPr>
            <p:ph type="body" idx="1"/>
          </p:nvPr>
        </p:nvSpPr>
        <p:spPr>
          <a:xfrm>
            <a:off x="760344" y="4892951"/>
            <a:ext cx="4861935" cy="6287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cobre amostra, logo deve colorir em pixel</a:t>
            </a:r>
            <a:endParaRPr dirty="0"/>
          </a:p>
          <a:p>
            <a:pPr marL="0" lvl="0" indent="0" algn="l" rtl="0">
              <a:spcBef>
                <a:spcPts val="26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Verdana"/>
              <a:buNone/>
            </a:pPr>
            <a:r>
              <a:rPr lang="pt-BR" sz="1300" dirty="0"/>
              <a:t>= triângulo não cobre a amostra, não colore no pixel</a:t>
            </a:r>
            <a:endParaRPr dirty="0"/>
          </a:p>
        </p:txBody>
      </p:sp>
      <p:sp>
        <p:nvSpPr>
          <p:cNvPr id="203" name="Google Shape;203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sp>
        <p:nvSpPr>
          <p:cNvPr id="205" name="Google Shape;205;p22"/>
          <p:cNvSpPr txBox="1"/>
          <p:nvPr/>
        </p:nvSpPr>
        <p:spPr>
          <a:xfrm>
            <a:off x="6671948" y="2395835"/>
            <a:ext cx="2302370" cy="92333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Escolhi o centro do pixel para ser o local da amostragem</a:t>
            </a:r>
            <a:endParaRPr dirty="0"/>
          </a:p>
        </p:txBody>
      </p:sp>
      <p:pic>
        <p:nvPicPr>
          <p:cNvPr id="206" name="Google Shape;206;p2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2177" y="4785610"/>
            <a:ext cx="379878" cy="628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cobrindo o centro do pixel</a:t>
            </a:r>
            <a:endParaRPr/>
          </a:p>
        </p:txBody>
      </p:sp>
      <p:sp>
        <p:nvSpPr>
          <p:cNvPr id="213" name="Google Shape;213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14" name="Google Shape;214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85137" y="904179"/>
            <a:ext cx="4883765" cy="44746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Desenhando Triângulos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sp>
        <p:nvSpPr>
          <p:cNvPr id="40" name="Google Shape;40;p6"/>
          <p:cNvSpPr/>
          <p:nvPr/>
        </p:nvSpPr>
        <p:spPr>
          <a:xfrm>
            <a:off x="3585410" y="1880152"/>
            <a:ext cx="4186989" cy="2995863"/>
          </a:xfrm>
          <a:prstGeom prst="triangle">
            <a:avLst>
              <a:gd name="adj" fmla="val 50000"/>
            </a:avLst>
          </a:prstGeom>
          <a:solidFill>
            <a:srgbClr val="FF0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Amostras identificando o triângulo</a:t>
            </a:r>
            <a:endParaRPr/>
          </a:p>
        </p:txBody>
      </p:sp>
      <p:sp>
        <p:nvSpPr>
          <p:cNvPr id="221" name="Google Shape;221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64249" y="1015368"/>
            <a:ext cx="4605702" cy="42730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63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Amostrando os pixels de uma imagem</a:t>
            </a:r>
            <a:endParaRPr/>
          </a:p>
        </p:txBody>
      </p:sp>
      <p:sp>
        <p:nvSpPr>
          <p:cNvPr id="229" name="Google Shape;229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sp>
        <p:nvSpPr>
          <p:cNvPr id="230" name="Google Shape;230;p25"/>
          <p:cNvSpPr/>
          <p:nvPr/>
        </p:nvSpPr>
        <p:spPr>
          <a:xfrm>
            <a:off x="1098221" y="1550325"/>
            <a:ext cx="6810867" cy="1015663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for (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int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0;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&lt;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ymax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image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][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+ 0.5);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1" name="Google Shape;231;p25"/>
          <p:cNvSpPr/>
          <p:nvPr/>
        </p:nvSpPr>
        <p:spPr>
          <a:xfrm>
            <a:off x="1098221" y="3588086"/>
            <a:ext cx="6810867" cy="40011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0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0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 </a:t>
            </a:r>
            <a:endParaRPr sz="2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25"/>
          <p:cNvSpPr txBox="1">
            <a:spLocks noGrp="1"/>
          </p:cNvSpPr>
          <p:nvPr>
            <p:ph type="body" idx="1"/>
          </p:nvPr>
        </p:nvSpPr>
        <p:spPr>
          <a:xfrm>
            <a:off x="475025" y="2971403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Identifique o triângulo pela função inside()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Detalhes: Localização da Amostra</a:t>
            </a:r>
            <a:endParaRPr/>
          </a:p>
        </p:txBody>
      </p:sp>
      <p:sp>
        <p:nvSpPr>
          <p:cNvPr id="238" name="Google Shape;238;p26"/>
          <p:cNvSpPr txBox="1">
            <a:spLocks noGrp="1"/>
          </p:cNvSpPr>
          <p:nvPr>
            <p:ph type="body" idx="1"/>
          </p:nvPr>
        </p:nvSpPr>
        <p:spPr>
          <a:xfrm>
            <a:off x="390548" y="5039028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Localização da amostra para pixel (x, y)</a:t>
            </a:r>
            <a:endParaRPr/>
          </a:p>
        </p:txBody>
      </p:sp>
      <p:sp>
        <p:nvSpPr>
          <p:cNvPr id="239" name="Google Shape;239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40" name="Google Shape;240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08658" y="907058"/>
            <a:ext cx="7392012" cy="39008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Avaliando se dentro do triângulo</a:t>
            </a:r>
            <a:endParaRPr/>
          </a:p>
        </p:txBody>
      </p:sp>
      <p:sp>
        <p:nvSpPr>
          <p:cNvPr id="247" name="Google Shape;247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8" name="Google Shape;248;p27" descr="page22image7799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196564" y="623537"/>
            <a:ext cx="4044747" cy="389651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27"/>
          <p:cNvSpPr/>
          <p:nvPr/>
        </p:nvSpPr>
        <p:spPr>
          <a:xfrm>
            <a:off x="2677090" y="2208909"/>
            <a:ext cx="3789820" cy="6463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inside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(tri,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3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3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</p:txBody>
      </p:sp>
      <p:sp>
        <p:nvSpPr>
          <p:cNvPr id="250" name="Google Shape;250;p27"/>
          <p:cNvSpPr/>
          <p:nvPr/>
        </p:nvSpPr>
        <p:spPr>
          <a:xfrm>
            <a:off x="671025" y="4567625"/>
            <a:ext cx="74943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Mas como saber se dentro do triângulo?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Antes disso. Como definimos um triângulo?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23143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Reta</a:t>
            </a:r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24601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0" i="0" dirty="0">
                <a:solidFill>
                  <a:srgbClr val="404040"/>
                </a:solidFill>
                <a:effectLst/>
                <a:latin typeface="+mn-lt"/>
              </a:rPr>
              <a:t>Dois pontos definem uma reta. </a:t>
            </a:r>
            <a:endParaRPr lang="pt-BR" dirty="0">
              <a:latin typeface="+mn-lt"/>
            </a:endParaRPr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" name="Oval 1">
            <a:extLst>
              <a:ext uri="{FF2B5EF4-FFF2-40B4-BE49-F238E27FC236}">
                <a16:creationId xmlns:a16="http://schemas.microsoft.com/office/drawing/2014/main" id="{532ED2FA-4CE6-F0B5-E360-08B696AE7248}"/>
              </a:ext>
            </a:extLst>
          </p:cNvPr>
          <p:cNvSpPr/>
          <p:nvPr/>
        </p:nvSpPr>
        <p:spPr>
          <a:xfrm>
            <a:off x="2281286" y="4232635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F8067284-354F-DEFA-89BD-FD9584E2283B}"/>
              </a:ext>
            </a:extLst>
          </p:cNvPr>
          <p:cNvSpPr/>
          <p:nvPr/>
        </p:nvSpPr>
        <p:spPr>
          <a:xfrm>
            <a:off x="6260971" y="2553444"/>
            <a:ext cx="160256" cy="16025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22159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56" name="Google Shape;256;p28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Toda reta divide o plano em que está contida em dois semiplanos</a:t>
            </a:r>
            <a:endParaRPr/>
          </a:p>
        </p:txBody>
      </p:sp>
      <p:sp>
        <p:nvSpPr>
          <p:cNvPr id="257" name="Google Shape;257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sp>
        <p:nvSpPr>
          <p:cNvPr id="258" name="Google Shape;258;p28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28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28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66" name="Google Shape;266;p29"/>
          <p:cNvSpPr txBox="1">
            <a:spLocks noGrp="1"/>
          </p:cNvSpPr>
          <p:nvPr>
            <p:ph type="body" idx="1"/>
          </p:nvPr>
        </p:nvSpPr>
        <p:spPr>
          <a:xfrm>
            <a:off x="395926" y="763572"/>
            <a:ext cx="8704649" cy="8766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800" dirty="0"/>
              <a:t>Podemos entender um triângulo como a interseção de três semiplanos</a:t>
            </a:r>
            <a:endParaRPr sz="1800" dirty="0"/>
          </a:p>
        </p:txBody>
      </p:sp>
      <p:sp>
        <p:nvSpPr>
          <p:cNvPr id="267" name="Google Shape;267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  <p:pic>
        <p:nvPicPr>
          <p:cNvPr id="268" name="Google Shape;268;p2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2615" y="1357440"/>
            <a:ext cx="6378767" cy="39777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</a:t>
            </a:r>
            <a:endParaRPr/>
          </a:p>
        </p:txBody>
      </p:sp>
      <p:sp>
        <p:nvSpPr>
          <p:cNvPr id="274" name="Google Shape;274;p30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6397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Como decidir em qual semiplano se encontra um ponto dado? </a:t>
            </a:r>
            <a:endParaRPr/>
          </a:p>
        </p:txBody>
      </p:sp>
      <p:sp>
        <p:nvSpPr>
          <p:cNvPr id="275" name="Google Shape;275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27</a:t>
            </a:fld>
            <a:endParaRPr/>
          </a:p>
        </p:txBody>
      </p:sp>
      <p:sp>
        <p:nvSpPr>
          <p:cNvPr id="276" name="Google Shape;276;p30"/>
          <p:cNvSpPr/>
          <p:nvPr/>
        </p:nvSpPr>
        <p:spPr>
          <a:xfrm flipH="1">
            <a:off x="931625" y="1775600"/>
            <a:ext cx="7504500" cy="3162600"/>
          </a:xfrm>
          <a:prstGeom prst="rtTriangle">
            <a:avLst/>
          </a:prstGeom>
          <a:solidFill>
            <a:srgbClr val="FFF2C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7" name="Google Shape;277;p30"/>
          <p:cNvSpPr/>
          <p:nvPr/>
        </p:nvSpPr>
        <p:spPr>
          <a:xfrm rot="10800000" flipH="1">
            <a:off x="881950" y="1775600"/>
            <a:ext cx="7504500" cy="3162600"/>
          </a:xfrm>
          <a:prstGeom prst="rtTriangle">
            <a:avLst/>
          </a:prstGeom>
          <a:solidFill>
            <a:srgbClr val="C9DAF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8" name="Google Shape;278;p30"/>
          <p:cNvCxnSpPr/>
          <p:nvPr/>
        </p:nvCxnSpPr>
        <p:spPr>
          <a:xfrm rot="10800000" flipH="1">
            <a:off x="867050" y="1775600"/>
            <a:ext cx="7504500" cy="3162600"/>
          </a:xfrm>
          <a:prstGeom prst="straightConnector1">
            <a:avLst/>
          </a:prstGeom>
          <a:noFill/>
          <a:ln w="38100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79" name="Google Shape;279;p30"/>
          <p:cNvGrpSpPr/>
          <p:nvPr/>
        </p:nvGrpSpPr>
        <p:grpSpPr>
          <a:xfrm>
            <a:off x="2618175" y="2505000"/>
            <a:ext cx="474900" cy="575525"/>
            <a:chOff x="2618175" y="2505000"/>
            <a:chExt cx="474900" cy="575525"/>
          </a:xfrm>
        </p:grpSpPr>
        <p:sp>
          <p:nvSpPr>
            <p:cNvPr id="280" name="Google Shape;280;p30"/>
            <p:cNvSpPr/>
            <p:nvPr/>
          </p:nvSpPr>
          <p:spPr>
            <a:xfrm>
              <a:off x="2714175" y="29500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0"/>
            <p:cNvSpPr txBox="1"/>
            <p:nvPr/>
          </p:nvSpPr>
          <p:spPr>
            <a:xfrm>
              <a:off x="2618175" y="2505000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A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282" name="Google Shape;282;p30"/>
          <p:cNvGrpSpPr/>
          <p:nvPr/>
        </p:nvGrpSpPr>
        <p:grpSpPr>
          <a:xfrm>
            <a:off x="6108875" y="3499225"/>
            <a:ext cx="474900" cy="571900"/>
            <a:chOff x="6108875" y="3499225"/>
            <a:chExt cx="474900" cy="571900"/>
          </a:xfrm>
        </p:grpSpPr>
        <p:sp>
          <p:nvSpPr>
            <p:cNvPr id="283" name="Google Shape;283;p30"/>
            <p:cNvSpPr txBox="1"/>
            <p:nvPr/>
          </p:nvSpPr>
          <p:spPr>
            <a:xfrm>
              <a:off x="6108875" y="34992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B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4" name="Google Shape;284;p30"/>
            <p:cNvSpPr/>
            <p:nvPr/>
          </p:nvSpPr>
          <p:spPr>
            <a:xfrm>
              <a:off x="6219375" y="39406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85" name="Google Shape;285;p30"/>
          <p:cNvGrpSpPr/>
          <p:nvPr/>
        </p:nvGrpSpPr>
        <p:grpSpPr>
          <a:xfrm>
            <a:off x="4142175" y="2950025"/>
            <a:ext cx="474900" cy="587700"/>
            <a:chOff x="4142175" y="2950025"/>
            <a:chExt cx="474900" cy="587700"/>
          </a:xfrm>
        </p:grpSpPr>
        <p:sp>
          <p:nvSpPr>
            <p:cNvPr id="286" name="Google Shape;286;p30"/>
            <p:cNvSpPr txBox="1"/>
            <p:nvPr/>
          </p:nvSpPr>
          <p:spPr>
            <a:xfrm>
              <a:off x="4142175" y="2950025"/>
              <a:ext cx="4749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>
                  <a:latin typeface="Verdana"/>
                  <a:ea typeface="Verdana"/>
                  <a:cs typeface="Verdana"/>
                  <a:sym typeface="Verdana"/>
                </a:rPr>
                <a:t>C</a:t>
              </a:r>
              <a:endParaRPr sz="2000"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87" name="Google Shape;287;p30"/>
            <p:cNvSpPr/>
            <p:nvPr/>
          </p:nvSpPr>
          <p:spPr>
            <a:xfrm>
              <a:off x="4314375" y="3407225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293" name="Google Shape;293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294" name="Google Shape;29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60638" y="1111850"/>
            <a:ext cx="7241486" cy="39790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5" name="Google Shape;295;p31"/>
          <p:cNvGrpSpPr/>
          <p:nvPr/>
        </p:nvGrpSpPr>
        <p:grpSpPr>
          <a:xfrm>
            <a:off x="5856525" y="2758100"/>
            <a:ext cx="1152125" cy="492600"/>
            <a:chOff x="5856525" y="2758100"/>
            <a:chExt cx="1152125" cy="492600"/>
          </a:xfrm>
        </p:grpSpPr>
        <p:sp>
          <p:nvSpPr>
            <p:cNvPr id="296" name="Google Shape;296;p31"/>
            <p:cNvSpPr txBox="1"/>
            <p:nvPr/>
          </p:nvSpPr>
          <p:spPr>
            <a:xfrm>
              <a:off x="6007250" y="275810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9900"/>
                  </a:solidFill>
                  <a:latin typeface="Verdana"/>
                  <a:ea typeface="Verdana"/>
                  <a:cs typeface="Verdana"/>
                  <a:sym typeface="Verdana"/>
                </a:rPr>
                <a:t>(2,1)</a:t>
              </a:r>
              <a:endParaRPr sz="2000" b="1">
                <a:solidFill>
                  <a:srgbClr val="FF99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  <p:sp>
          <p:nvSpPr>
            <p:cNvPr id="297" name="Google Shape;297;p31"/>
            <p:cNvSpPr/>
            <p:nvPr/>
          </p:nvSpPr>
          <p:spPr>
            <a:xfrm>
              <a:off x="5856525" y="293915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8" name="Google Shape;298;p31"/>
          <p:cNvGrpSpPr/>
          <p:nvPr/>
        </p:nvGrpSpPr>
        <p:grpSpPr>
          <a:xfrm>
            <a:off x="4789725" y="1912650"/>
            <a:ext cx="1197300" cy="492600"/>
            <a:chOff x="4789725" y="1912650"/>
            <a:chExt cx="1197300" cy="492600"/>
          </a:xfrm>
        </p:grpSpPr>
        <p:sp>
          <p:nvSpPr>
            <p:cNvPr id="299" name="Google Shape;299;p31"/>
            <p:cNvSpPr/>
            <p:nvPr/>
          </p:nvSpPr>
          <p:spPr>
            <a:xfrm>
              <a:off x="5856525" y="2119100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1"/>
            <p:cNvSpPr txBox="1"/>
            <p:nvPr/>
          </p:nvSpPr>
          <p:spPr>
            <a:xfrm>
              <a:off x="4789725" y="1912650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FF0000"/>
                  </a:solidFill>
                  <a:latin typeface="Verdana"/>
                  <a:ea typeface="Verdana"/>
                  <a:cs typeface="Verdana"/>
                  <a:sym typeface="Verdana"/>
                </a:rPr>
                <a:t>(2,2)</a:t>
              </a:r>
              <a:endParaRPr sz="2000" b="1">
                <a:solidFill>
                  <a:srgbClr val="FF0000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grpSp>
        <p:nvGrpSpPr>
          <p:cNvPr id="301" name="Google Shape;301;p31"/>
          <p:cNvGrpSpPr/>
          <p:nvPr/>
        </p:nvGrpSpPr>
        <p:grpSpPr>
          <a:xfrm>
            <a:off x="5856525" y="1128125"/>
            <a:ext cx="1152125" cy="492600"/>
            <a:chOff x="5856525" y="1128125"/>
            <a:chExt cx="1152125" cy="492600"/>
          </a:xfrm>
        </p:grpSpPr>
        <p:sp>
          <p:nvSpPr>
            <p:cNvPr id="302" name="Google Shape;302;p31"/>
            <p:cNvSpPr/>
            <p:nvPr/>
          </p:nvSpPr>
          <p:spPr>
            <a:xfrm>
              <a:off x="5856525" y="1309163"/>
              <a:ext cx="130500" cy="130500"/>
            </a:xfrm>
            <a:prstGeom prst="ellipse">
              <a:avLst/>
            </a:prstGeom>
            <a:solidFill>
              <a:schemeClr val="dk1"/>
            </a:solidFill>
            <a:ln w="952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1"/>
            <p:cNvSpPr txBox="1"/>
            <p:nvPr/>
          </p:nvSpPr>
          <p:spPr>
            <a:xfrm>
              <a:off x="6007250" y="1128125"/>
              <a:ext cx="1001400" cy="492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000" b="1">
                  <a:solidFill>
                    <a:srgbClr val="0000FF"/>
                  </a:solidFill>
                  <a:latin typeface="Verdana"/>
                  <a:ea typeface="Verdana"/>
                  <a:cs typeface="Verdana"/>
                  <a:sym typeface="Verdana"/>
                </a:rPr>
                <a:t>(2,3)</a:t>
              </a:r>
              <a:endParaRPr sz="2000" b="1">
                <a:solidFill>
                  <a:srgbClr val="0000FF"/>
                </a:solidFill>
                <a:latin typeface="Verdana"/>
                <a:ea typeface="Verdana"/>
                <a:cs typeface="Verdana"/>
                <a:sym typeface="Verdana"/>
              </a:endParaRPr>
            </a:p>
          </p:txBody>
        </p:sp>
      </p:grpSp>
      <p:pic>
        <p:nvPicPr>
          <p:cNvPr id="304" name="Google Shape;304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59337" y="3259698"/>
            <a:ext cx="1724025" cy="946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7317" y="1811825"/>
            <a:ext cx="1724064" cy="94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47725" y="567909"/>
            <a:ext cx="1724025" cy="946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/>
                                        <p:tgtEl>
                                          <p:spTgt spid="2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/>
                                        <p:tgtEl>
                                          <p:spTgt spid="2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/>
                                        <p:tgtEl>
                                          <p:spTgt spid="3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Geometria Analítica - Ensino Médio</a:t>
            </a:r>
            <a:endParaRPr/>
          </a:p>
        </p:txBody>
      </p:sp>
      <p:sp>
        <p:nvSpPr>
          <p:cNvPr id="312" name="Google Shape;312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313" name="Google Shape;31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7575" y="752092"/>
            <a:ext cx="7176483" cy="47804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19" name="Google Shape;319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sp>
        <p:nvSpPr>
          <p:cNvPr id="320" name="Google Shape;320;p33"/>
          <p:cNvSpPr txBox="1">
            <a:spLocks noGrp="1"/>
          </p:cNvSpPr>
          <p:nvPr>
            <p:ph type="body" idx="1"/>
          </p:nvPr>
        </p:nvSpPr>
        <p:spPr>
          <a:xfrm>
            <a:off x="390550" y="91517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Neste curso, será fundamental lidar com vetores. Vamos, então, fazer uma abordagem vetorial para este problema. </a:t>
            </a:r>
            <a:endParaRPr/>
          </a:p>
        </p:txBody>
      </p:sp>
      <p:sp>
        <p:nvSpPr>
          <p:cNvPr id="321" name="Google Shape;321;p33"/>
          <p:cNvSpPr txBox="1">
            <a:spLocks noGrp="1"/>
          </p:cNvSpPr>
          <p:nvPr>
            <p:ph type="body" idx="1"/>
          </p:nvPr>
        </p:nvSpPr>
        <p:spPr>
          <a:xfrm>
            <a:off x="511050" y="2061025"/>
            <a:ext cx="8121900" cy="86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Vetor diretor de uma reta</a:t>
            </a:r>
            <a:r>
              <a:rPr lang="pt-BR"/>
              <a:t> </a:t>
            </a:r>
            <a:endParaRPr/>
          </a:p>
        </p:txBody>
      </p:sp>
      <p:pic>
        <p:nvPicPr>
          <p:cNvPr id="322" name="Google Shape;32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125" y="2707100"/>
            <a:ext cx="7300726" cy="27036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28" name="Google Shape;328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pic>
        <p:nvPicPr>
          <p:cNvPr id="329" name="Google Shape;32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2925" y="990876"/>
            <a:ext cx="7910527" cy="2929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Google Shape;33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2000" y="4360075"/>
            <a:ext cx="4871600" cy="930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Vetores e a Equação da Reta</a:t>
            </a:r>
            <a:endParaRPr/>
          </a:p>
        </p:txBody>
      </p:sp>
      <p:sp>
        <p:nvSpPr>
          <p:cNvPr id="336" name="Google Shape;336;p3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pic>
        <p:nvPicPr>
          <p:cNvPr id="337" name="Google Shape;33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82117"/>
            <a:ext cx="8839199" cy="33767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10750" y="4027785"/>
            <a:ext cx="3667126" cy="15205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3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3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Equação Geral da Reta</a:t>
            </a:r>
            <a:endParaRPr/>
          </a:p>
        </p:txBody>
      </p:sp>
      <p:sp>
        <p:nvSpPr>
          <p:cNvPr id="345" name="Google Shape;345;p3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construir a equação geral da reta da seguinte forma:</a:t>
            </a:r>
            <a:endParaRPr/>
          </a:p>
        </p:txBody>
      </p:sp>
      <p:sp>
        <p:nvSpPr>
          <p:cNvPr id="346" name="Google Shape;346;p3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  <p:pic>
        <p:nvPicPr>
          <p:cNvPr id="347" name="Google Shape;347;p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65544" y="1425522"/>
            <a:ext cx="6709144" cy="3120814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36"/>
          <p:cNvSpPr/>
          <p:nvPr/>
        </p:nvSpPr>
        <p:spPr>
          <a:xfrm>
            <a:off x="3109476" y="4876025"/>
            <a:ext cx="4226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onde </a:t>
            </a: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é o coeficiente angular da reta.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4" name="Google Shape;354;p3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997944" y="3530008"/>
            <a:ext cx="2082627" cy="1720431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Recordando o produto escalar</a:t>
            </a:r>
            <a:endParaRPr/>
          </a:p>
        </p:txBody>
      </p:sp>
      <p:sp>
        <p:nvSpPr>
          <p:cNvPr id="356" name="Google Shape;356;p3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Todos se lembram disso?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</a:t>
            </a:r>
            <a:r>
              <a:rPr lang="pt-BR" b="1"/>
              <a:t>produto escalar </a:t>
            </a:r>
            <a:r>
              <a:rPr lang="pt-BR"/>
              <a:t>(ou interno) entre dois vetores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                        e                        é: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Podemos também falar que o produto escalar é:</a:t>
            </a:r>
            <a:endParaRPr/>
          </a:p>
        </p:txBody>
      </p:sp>
      <p:sp>
        <p:nvSpPr>
          <p:cNvPr id="357" name="Google Shape;357;p3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  <p:pic>
        <p:nvPicPr>
          <p:cNvPr id="358" name="Google Shape;358;p3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5013" y="1958900"/>
            <a:ext cx="2120900" cy="38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822204" y="1958900"/>
            <a:ext cx="1968500" cy="393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520960" y="2562599"/>
            <a:ext cx="5020597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361" name="Google Shape;361;p37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3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Cada reta define dois semiplanos</a:t>
            </a:r>
            <a:endParaRPr/>
          </a:p>
        </p:txBody>
      </p:sp>
      <p:sp>
        <p:nvSpPr>
          <p:cNvPr id="376" name="Google Shape;376;p39"/>
          <p:cNvSpPr txBox="1">
            <a:spLocks noGrp="1"/>
          </p:cNvSpPr>
          <p:nvPr>
            <p:ph type="body" idx="1"/>
          </p:nvPr>
        </p:nvSpPr>
        <p:spPr>
          <a:xfrm>
            <a:off x="390550" y="838980"/>
            <a:ext cx="8428200" cy="21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Equação geral da reta: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L(x, y) = Ax + By + C </a:t>
            </a:r>
            <a:endParaRPr/>
          </a:p>
          <a:p>
            <a:pPr marL="0" lvl="0" indent="0" algn="l" rtl="0">
              <a:spcBef>
                <a:spcPts val="120"/>
              </a:spcBef>
              <a:spcAft>
                <a:spcPts val="0"/>
              </a:spcAft>
              <a:buClr>
                <a:schemeClr val="dk1"/>
              </a:buClr>
              <a:buSzPts val="600"/>
              <a:buFont typeface="Verdana"/>
              <a:buNone/>
            </a:pPr>
            <a:endParaRPr sz="600"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o ponto (x,y) está sobre a linha : L(x, y) =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“lado negativo” da linha: L(x, y) &lt; 0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Se no "lado positivo” da linha: L(x, y) &gt; 0</a:t>
            </a:r>
            <a:endParaRPr/>
          </a:p>
        </p:txBody>
      </p:sp>
      <p:sp>
        <p:nvSpPr>
          <p:cNvPr id="377" name="Google Shape;377;p3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  <p:cxnSp>
        <p:nvCxnSpPr>
          <p:cNvPr id="378" name="Google Shape;378;p39"/>
          <p:cNvCxnSpPr/>
          <p:nvPr/>
        </p:nvCxnSpPr>
        <p:spPr>
          <a:xfrm rot="10800000" flipH="1">
            <a:off x="660400" y="3087064"/>
            <a:ext cx="7579360" cy="1998376"/>
          </a:xfrm>
          <a:prstGeom prst="straightConnector1">
            <a:avLst/>
          </a:prstGeom>
          <a:noFill/>
          <a:ln w="762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79" name="Google Shape;379;p39"/>
          <p:cNvSpPr/>
          <p:nvPr/>
        </p:nvSpPr>
        <p:spPr>
          <a:xfrm>
            <a:off x="4109454" y="3334923"/>
            <a:ext cx="563100" cy="19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0</a:t>
            </a:r>
            <a:endParaRPr sz="9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&gt; 0</a:t>
            </a:r>
            <a:endParaRPr sz="9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4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386" name="Google Shape;386;p4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36</a:t>
            </a:fld>
            <a:endParaRPr/>
          </a:p>
        </p:txBody>
      </p:sp>
      <p:cxnSp>
        <p:nvCxnSpPr>
          <p:cNvPr id="387" name="Google Shape;387;p40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88" name="Google Shape;388;p40"/>
          <p:cNvCxnSpPr/>
          <p:nvPr/>
        </p:nvCxnSpPr>
        <p:spPr>
          <a:xfrm rot="10800000" flipH="1">
            <a:off x="3026004" y="2258153"/>
            <a:ext cx="2558233" cy="500614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389" name="Google Shape;389;p40"/>
          <p:cNvSpPr/>
          <p:nvPr/>
        </p:nvSpPr>
        <p:spPr>
          <a:xfrm>
            <a:off x="5573669" y="2185643"/>
            <a:ext cx="114071" cy="114071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40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</a:t>
            </a:r>
            <a:endParaRPr/>
          </a:p>
        </p:txBody>
      </p:sp>
      <p:sp>
        <p:nvSpPr>
          <p:cNvPr id="391" name="Google Shape;391;p40"/>
          <p:cNvSpPr/>
          <p:nvPr/>
        </p:nvSpPr>
        <p:spPr>
          <a:xfrm>
            <a:off x="2689049" y="2720650"/>
            <a:ext cx="575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392" name="Google Shape;392;p40"/>
          <p:cNvSpPr/>
          <p:nvPr/>
        </p:nvSpPr>
        <p:spPr>
          <a:xfrm>
            <a:off x="5552406" y="2197500"/>
            <a:ext cx="690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sp>
        <p:nvSpPr>
          <p:cNvPr id="393" name="Google Shape;393;p40"/>
          <p:cNvSpPr/>
          <p:nvPr/>
        </p:nvSpPr>
        <p:spPr>
          <a:xfrm>
            <a:off x="2576774" y="1826175"/>
            <a:ext cx="2678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Tangente a Reta</a:t>
            </a:r>
            <a:endParaRPr/>
          </a:p>
        </p:txBody>
      </p:sp>
      <p:sp>
        <p:nvSpPr>
          <p:cNvPr id="394" name="Google Shape;394;p40"/>
          <p:cNvSpPr/>
          <p:nvPr/>
        </p:nvSpPr>
        <p:spPr>
          <a:xfrm>
            <a:off x="3144001" y="3723625"/>
            <a:ext cx="51243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 =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-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4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Vetor normal à reta no plano</a:t>
            </a:r>
            <a:endParaRPr/>
          </a:p>
        </p:txBody>
      </p:sp>
      <p:sp>
        <p:nvSpPr>
          <p:cNvPr id="401" name="Google Shape;401;p4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402" name="Google Shape;402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26" y="968900"/>
            <a:ext cx="6108775" cy="300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41919" y="968900"/>
            <a:ext cx="1576275" cy="612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49960" y="1754100"/>
            <a:ext cx="2528890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5" name="Google Shape;405;p41"/>
          <p:cNvSpPr txBox="1">
            <a:spLocks noGrp="1"/>
          </p:cNvSpPr>
          <p:nvPr>
            <p:ph type="body" idx="1"/>
          </p:nvPr>
        </p:nvSpPr>
        <p:spPr>
          <a:xfrm>
            <a:off x="312850" y="4141029"/>
            <a:ext cx="29154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Escolhendo n</a:t>
            </a:r>
            <a:r>
              <a:rPr lang="pt-BR" baseline="-25000"/>
              <a:t>x</a:t>
            </a:r>
            <a:r>
              <a:rPr lang="pt-BR"/>
              <a:t> = b:</a:t>
            </a:r>
            <a:endParaRPr/>
          </a:p>
        </p:txBody>
      </p:sp>
      <p:pic>
        <p:nvPicPr>
          <p:cNvPr id="406" name="Google Shape;406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17512" y="4053625"/>
            <a:ext cx="2351263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15221" y="4582350"/>
            <a:ext cx="2155826" cy="51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4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615221" y="5111075"/>
            <a:ext cx="1372729" cy="515925"/>
          </a:xfrm>
          <a:prstGeom prst="rect">
            <a:avLst/>
          </a:prstGeom>
          <a:noFill/>
          <a:ln>
            <a:noFill/>
          </a:ln>
        </p:spPr>
      </p:pic>
      <p:sp>
        <p:nvSpPr>
          <p:cNvPr id="409" name="Google Shape;409;p41"/>
          <p:cNvSpPr txBox="1">
            <a:spLocks noGrp="1"/>
          </p:cNvSpPr>
          <p:nvPr>
            <p:ph type="body" idx="1"/>
          </p:nvPr>
        </p:nvSpPr>
        <p:spPr>
          <a:xfrm>
            <a:off x="7194393" y="4125938"/>
            <a:ext cx="1195200" cy="61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Então:</a:t>
            </a:r>
            <a:endParaRPr/>
          </a:p>
        </p:txBody>
      </p:sp>
      <p:pic>
        <p:nvPicPr>
          <p:cNvPr id="410" name="Google Shape;410;p41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6708604" y="4585850"/>
            <a:ext cx="2166784" cy="6454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1" name="Google Shape;411;p41"/>
          <p:cNvGrpSpPr/>
          <p:nvPr/>
        </p:nvGrpSpPr>
        <p:grpSpPr>
          <a:xfrm>
            <a:off x="2938825" y="1091425"/>
            <a:ext cx="1811100" cy="184162"/>
            <a:chOff x="2938825" y="969988"/>
            <a:chExt cx="1811100" cy="184162"/>
          </a:xfrm>
        </p:grpSpPr>
        <p:cxnSp>
          <p:nvCxnSpPr>
            <p:cNvPr id="412" name="Google Shape;412;p41"/>
            <p:cNvCxnSpPr/>
            <p:nvPr/>
          </p:nvCxnSpPr>
          <p:spPr>
            <a:xfrm>
              <a:off x="2938825" y="1154150"/>
              <a:ext cx="18111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3" name="Google Shape;413;p41"/>
            <p:cNvPicPr preferRelativeResize="0"/>
            <p:nvPr/>
          </p:nvPicPr>
          <p:blipFill rotWithShape="1">
            <a:blip r:embed="rId5">
              <a:alphaModFix/>
            </a:blip>
            <a:srcRect l="7358" t="32922" r="85638" b="28991"/>
            <a:stretch/>
          </p:blipFill>
          <p:spPr>
            <a:xfrm>
              <a:off x="3769550" y="969988"/>
              <a:ext cx="149650" cy="1660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4" name="Google Shape;414;p41"/>
          <p:cNvGrpSpPr/>
          <p:nvPr/>
        </p:nvGrpSpPr>
        <p:grpSpPr>
          <a:xfrm>
            <a:off x="2702943" y="1427175"/>
            <a:ext cx="195020" cy="589500"/>
            <a:chOff x="2581505" y="1427175"/>
            <a:chExt cx="195020" cy="589500"/>
          </a:xfrm>
        </p:grpSpPr>
        <p:cxnSp>
          <p:nvCxnSpPr>
            <p:cNvPr id="415" name="Google Shape;415;p41"/>
            <p:cNvCxnSpPr/>
            <p:nvPr/>
          </p:nvCxnSpPr>
          <p:spPr>
            <a:xfrm>
              <a:off x="2776525" y="1427175"/>
              <a:ext cx="0" cy="5895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6" name="Google Shape;416;p41"/>
            <p:cNvPicPr preferRelativeResize="0"/>
            <p:nvPr/>
          </p:nvPicPr>
          <p:blipFill rotWithShape="1">
            <a:blip r:embed="rId5">
              <a:alphaModFix/>
            </a:blip>
            <a:srcRect l="18343" t="24820" r="74900" b="33584"/>
            <a:stretch/>
          </p:blipFill>
          <p:spPr>
            <a:xfrm>
              <a:off x="2581505" y="1629849"/>
              <a:ext cx="146607" cy="184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17" name="Google Shape;417;p41"/>
          <p:cNvGrpSpPr/>
          <p:nvPr/>
        </p:nvGrpSpPr>
        <p:grpSpPr>
          <a:xfrm>
            <a:off x="3664327" y="2016675"/>
            <a:ext cx="260450" cy="1836600"/>
            <a:chOff x="3854425" y="2016675"/>
            <a:chExt cx="260450" cy="1836600"/>
          </a:xfrm>
        </p:grpSpPr>
        <p:cxnSp>
          <p:nvCxnSpPr>
            <p:cNvPr id="418" name="Google Shape;418;p41"/>
            <p:cNvCxnSpPr/>
            <p:nvPr/>
          </p:nvCxnSpPr>
          <p:spPr>
            <a:xfrm>
              <a:off x="3854425" y="2016675"/>
              <a:ext cx="0" cy="183660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19" name="Google Shape;419;p41"/>
            <p:cNvPicPr preferRelativeResize="0"/>
            <p:nvPr/>
          </p:nvPicPr>
          <p:blipFill rotWithShape="1">
            <a:blip r:embed="rId5">
              <a:alphaModFix/>
            </a:blip>
            <a:srcRect l="59142" t="30037" r="28805" b="15516"/>
            <a:stretch/>
          </p:blipFill>
          <p:spPr>
            <a:xfrm>
              <a:off x="3890325" y="2831500"/>
              <a:ext cx="224550" cy="2069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420" name="Google Shape;420;p41"/>
          <p:cNvGrpSpPr/>
          <p:nvPr/>
        </p:nvGrpSpPr>
        <p:grpSpPr>
          <a:xfrm>
            <a:off x="2990075" y="3943938"/>
            <a:ext cx="572400" cy="193525"/>
            <a:chOff x="2990075" y="3943938"/>
            <a:chExt cx="572400" cy="193525"/>
          </a:xfrm>
        </p:grpSpPr>
        <p:cxnSp>
          <p:nvCxnSpPr>
            <p:cNvPr id="421" name="Google Shape;421;p41"/>
            <p:cNvCxnSpPr/>
            <p:nvPr/>
          </p:nvCxnSpPr>
          <p:spPr>
            <a:xfrm>
              <a:off x="2990075" y="3943938"/>
              <a:ext cx="572400" cy="0"/>
            </a:xfrm>
            <a:prstGeom prst="straightConnector1">
              <a:avLst/>
            </a:prstGeom>
            <a:noFill/>
            <a:ln w="9525" cap="flat" cmpd="sng">
              <a:solidFill>
                <a:schemeClr val="dk2"/>
              </a:solidFill>
              <a:prstDash val="dot"/>
              <a:round/>
              <a:headEnd type="triangle" w="med" len="med"/>
              <a:tailEnd type="triangle" w="med" len="med"/>
            </a:ln>
          </p:spPr>
        </p:cxnSp>
        <p:pic>
          <p:nvPicPr>
            <p:cNvPr id="422" name="Google Shape;422;p41"/>
            <p:cNvPicPr preferRelativeResize="0"/>
            <p:nvPr/>
          </p:nvPicPr>
          <p:blipFill rotWithShape="1">
            <a:blip r:embed="rId5">
              <a:alphaModFix/>
            </a:blip>
            <a:srcRect l="41894" t="32111" r="45921" b="17198"/>
            <a:stretch/>
          </p:blipFill>
          <p:spPr>
            <a:xfrm>
              <a:off x="3170200" y="3957388"/>
              <a:ext cx="212149" cy="180075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500"/>
                                        <p:tgtEl>
                                          <p:spTgt spid="4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4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4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429" name="Google Shape;429;p4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pic>
        <p:nvPicPr>
          <p:cNvPr id="430" name="Google Shape;43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9335" y="838975"/>
            <a:ext cx="6125327" cy="4496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4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37" name="Google Shape;437;p4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39</a:t>
            </a:fld>
            <a:endParaRPr/>
          </a:p>
        </p:txBody>
      </p:sp>
      <p:cxnSp>
        <p:nvCxnSpPr>
          <p:cNvPr id="438" name="Google Shape;438;p43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39" name="Google Shape;439;p43"/>
          <p:cNvSpPr/>
          <p:nvPr/>
        </p:nvSpPr>
        <p:spPr>
          <a:xfrm>
            <a:off x="1814108" y="3768834"/>
            <a:ext cx="15882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Vetor Normal</a:t>
            </a:r>
            <a:endParaRPr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à Reta</a:t>
            </a:r>
            <a:endParaRPr/>
          </a:p>
        </p:txBody>
      </p:sp>
      <p:sp>
        <p:nvSpPr>
          <p:cNvPr id="440" name="Google Shape;440;p43"/>
          <p:cNvSpPr/>
          <p:nvPr/>
        </p:nvSpPr>
        <p:spPr>
          <a:xfrm>
            <a:off x="220101" y="1481975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b="1">
                <a:solidFill>
                  <a:srgbClr val="1155CC"/>
                </a:solidFill>
              </a:rPr>
              <a:t>n = Perp(v)</a:t>
            </a:r>
            <a:r>
              <a:rPr lang="pt-BR" sz="2800" b="1" baseline="-25000">
                <a:solidFill>
                  <a:srgbClr val="1155CC"/>
                </a:solidFill>
              </a:rPr>
              <a:t> </a:t>
            </a:r>
            <a:r>
              <a:rPr lang="pt-BR" sz="2800" b="1">
                <a:solidFill>
                  <a:srgbClr val="1155CC"/>
                </a:solidFill>
              </a:rPr>
              <a:t>= (y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y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, – (x</a:t>
            </a:r>
            <a:r>
              <a:rPr lang="pt-BR" sz="2800" b="1" baseline="-25000">
                <a:solidFill>
                  <a:srgbClr val="1155CC"/>
                </a:solidFill>
              </a:rPr>
              <a:t>1</a:t>
            </a:r>
            <a:r>
              <a:rPr lang="pt-BR" sz="2800" b="1">
                <a:solidFill>
                  <a:srgbClr val="1155CC"/>
                </a:solidFill>
              </a:rPr>
              <a:t> – x</a:t>
            </a:r>
            <a:r>
              <a:rPr lang="pt-BR" sz="2800" b="1" baseline="-25000">
                <a:solidFill>
                  <a:srgbClr val="1155CC"/>
                </a:solidFill>
              </a:rPr>
              <a:t>0</a:t>
            </a:r>
            <a:r>
              <a:rPr lang="pt-BR" sz="2800" b="1">
                <a:solidFill>
                  <a:srgbClr val="1155CC"/>
                </a:solidFill>
              </a:rPr>
              <a:t>) ) </a:t>
            </a:r>
            <a:endParaRPr sz="2800" b="1">
              <a:solidFill>
                <a:srgbClr val="1155CC"/>
              </a:solidFill>
            </a:endParaRPr>
          </a:p>
        </p:txBody>
      </p:sp>
      <p:sp>
        <p:nvSpPr>
          <p:cNvPr id="441" name="Google Shape;441;p43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2" name="Google Shape;442;p43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43" name="Google Shape;443;p43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44" name="Google Shape;444;p43"/>
          <p:cNvSpPr/>
          <p:nvPr/>
        </p:nvSpPr>
        <p:spPr>
          <a:xfrm>
            <a:off x="2563025" y="2857500"/>
            <a:ext cx="537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45" name="Google Shape;445;p43"/>
          <p:cNvSpPr/>
          <p:nvPr/>
        </p:nvSpPr>
        <p:spPr>
          <a:xfrm>
            <a:off x="5312500" y="2319606"/>
            <a:ext cx="6978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46" name="Google Shape;446;p43"/>
          <p:cNvCxnSpPr/>
          <p:nvPr/>
        </p:nvCxnSpPr>
        <p:spPr>
          <a:xfrm rot="10800000" flipH="1">
            <a:off x="3007994" y="22489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7" name="Google Shape;447;p43"/>
          <p:cNvSpPr/>
          <p:nvPr/>
        </p:nvSpPr>
        <p:spPr>
          <a:xfrm>
            <a:off x="5526305" y="21916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48" name="Google Shape;448;p43"/>
          <p:cNvCxnSpPr/>
          <p:nvPr/>
        </p:nvCxnSpPr>
        <p:spPr>
          <a:xfrm rot="-5400000" flipH="1">
            <a:off x="1982225" y="3773203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49" name="Google Shape;449;p43"/>
          <p:cNvSpPr/>
          <p:nvPr/>
        </p:nvSpPr>
        <p:spPr>
          <a:xfrm>
            <a:off x="220088" y="794200"/>
            <a:ext cx="56397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v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800">
                <a:solidFill>
                  <a:schemeClr val="dk1"/>
                </a:solidFill>
              </a:rPr>
              <a:t>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2525" y="912300"/>
            <a:ext cx="2854126" cy="429592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Telas / Diplays</a:t>
            </a:r>
            <a:endParaRPr/>
          </a:p>
        </p:txBody>
      </p:sp>
      <p:sp>
        <p:nvSpPr>
          <p:cNvPr id="56" name="Google Shape;56;p8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6809700" cy="150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telas são compostas de pixels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Iremos simplificar como quadradinhos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Cada "quadradinho" vai ter sua cor</a:t>
            </a:r>
            <a:endParaRPr/>
          </a:p>
        </p:txBody>
      </p:sp>
      <p:sp>
        <p:nvSpPr>
          <p:cNvPr id="57" name="Google Shape;57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  <p:sp>
        <p:nvSpPr>
          <p:cNvPr id="58" name="Google Shape;58;p8"/>
          <p:cNvSpPr/>
          <p:nvPr/>
        </p:nvSpPr>
        <p:spPr>
          <a:xfrm>
            <a:off x="3297618" y="5142125"/>
            <a:ext cx="1442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Um pixel</a:t>
            </a:r>
            <a:endParaRPr/>
          </a:p>
        </p:txBody>
      </p:sp>
      <p:cxnSp>
        <p:nvCxnSpPr>
          <p:cNvPr id="59" name="Google Shape;59;p8"/>
          <p:cNvCxnSpPr/>
          <p:nvPr/>
        </p:nvCxnSpPr>
        <p:spPr>
          <a:xfrm rot="10800000" flipH="1">
            <a:off x="3895776" y="3938127"/>
            <a:ext cx="2261100" cy="1248900"/>
          </a:xfrm>
          <a:prstGeom prst="straightConnector1">
            <a:avLst/>
          </a:prstGeom>
          <a:noFill/>
          <a:ln w="38100" cap="flat" cmpd="sng">
            <a:solidFill>
              <a:srgbClr val="A5A5A5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60" name="Google Shape;60;p8"/>
          <p:cNvSpPr/>
          <p:nvPr/>
        </p:nvSpPr>
        <p:spPr>
          <a:xfrm>
            <a:off x="6187041" y="3733800"/>
            <a:ext cx="217800" cy="204300"/>
          </a:xfrm>
          <a:prstGeom prst="rect">
            <a:avLst/>
          </a:prstGeom>
          <a:noFill/>
          <a:ln w="25400" cap="flat" cmpd="sng">
            <a:solidFill>
              <a:srgbClr val="A5A5A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900" y="2221450"/>
            <a:ext cx="3590976" cy="22948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8700" y="2969848"/>
            <a:ext cx="1671100" cy="1060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56" name="Google Shape;456;p4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cxnSp>
        <p:nvCxnSpPr>
          <p:cNvPr id="457" name="Google Shape;457;p44"/>
          <p:cNvCxnSpPr/>
          <p:nvPr/>
        </p:nvCxnSpPr>
        <p:spPr>
          <a:xfrm rot="10800000" flipH="1">
            <a:off x="499621" y="1618121"/>
            <a:ext cx="8319159" cy="164026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58" name="Google Shape;458;p44"/>
          <p:cNvSpPr/>
          <p:nvPr/>
        </p:nvSpPr>
        <p:spPr>
          <a:xfrm>
            <a:off x="265149" y="826500"/>
            <a:ext cx="8553600" cy="9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Considere um ponto qualquer do plano, P = (x, y).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De que lado da reta ele está?</a:t>
            </a:r>
            <a:endParaRPr/>
          </a:p>
        </p:txBody>
      </p:sp>
      <p:sp>
        <p:nvSpPr>
          <p:cNvPr id="459" name="Google Shape;459;p44"/>
          <p:cNvSpPr/>
          <p:nvPr/>
        </p:nvSpPr>
        <p:spPr>
          <a:xfrm rot="-668211">
            <a:off x="3044814" y="2736731"/>
            <a:ext cx="230445" cy="23044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0" name="Google Shape;460;p44"/>
          <p:cNvSpPr/>
          <p:nvPr/>
        </p:nvSpPr>
        <p:spPr>
          <a:xfrm>
            <a:off x="4129812" y="2481500"/>
            <a:ext cx="336952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61" name="Google Shape;461;p44"/>
          <p:cNvSpPr/>
          <p:nvPr/>
        </p:nvSpPr>
        <p:spPr>
          <a:xfrm>
            <a:off x="3339291" y="3808650"/>
            <a:ext cx="386644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62" name="Google Shape;462;p44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463" name="Google Shape;463;p44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64" name="Google Shape;464;p44"/>
          <p:cNvCxnSpPr/>
          <p:nvPr/>
        </p:nvCxnSpPr>
        <p:spPr>
          <a:xfrm>
            <a:off x="2998437" y="2754321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5" name="Google Shape;465;p44"/>
          <p:cNvSpPr/>
          <p:nvPr/>
        </p:nvSpPr>
        <p:spPr>
          <a:xfrm>
            <a:off x="4647570" y="3455918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6" name="Google Shape;466;p44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7" name="Google Shape;467;p44"/>
          <p:cNvSpPr/>
          <p:nvPr/>
        </p:nvSpPr>
        <p:spPr>
          <a:xfrm>
            <a:off x="4347850" y="4703975"/>
            <a:ext cx="44709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>
                <a:solidFill>
                  <a:schemeClr val="dk1"/>
                </a:solidFill>
              </a:rPr>
              <a:t>p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P – P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(x – x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y – y</a:t>
            </a:r>
            <a:r>
              <a:rPr lang="pt-BR" sz="2800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68" name="Google Shape;468;p44"/>
          <p:cNvCxnSpPr/>
          <p:nvPr/>
        </p:nvCxnSpPr>
        <p:spPr>
          <a:xfrm rot="10800000" flipH="1">
            <a:off x="3007993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69" name="Google Shape;469;p44"/>
          <p:cNvSpPr/>
          <p:nvPr/>
        </p:nvSpPr>
        <p:spPr>
          <a:xfrm>
            <a:off x="5526304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70" name="Google Shape;470;p44"/>
          <p:cNvCxnSpPr/>
          <p:nvPr/>
        </p:nvCxnSpPr>
        <p:spPr>
          <a:xfrm rot="-5400000" flipH="1">
            <a:off x="1982225" y="37809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71" name="Google Shape;471;p44"/>
          <p:cNvSpPr/>
          <p:nvPr/>
        </p:nvSpPr>
        <p:spPr>
          <a:xfrm>
            <a:off x="35116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p4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já dissemos...</a:t>
            </a:r>
            <a:endParaRPr/>
          </a:p>
        </p:txBody>
      </p:sp>
      <p:sp>
        <p:nvSpPr>
          <p:cNvPr id="477" name="Google Shape;477;p4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vetores u e v são ortogonais (θ = </a:t>
            </a:r>
            <a:r>
              <a:rPr lang="pt-BR" sz="2800">
                <a:latin typeface="Arial"/>
                <a:ea typeface="Arial"/>
                <a:cs typeface="Arial"/>
                <a:sym typeface="Arial"/>
              </a:rPr>
              <a:t>π</a:t>
            </a:r>
            <a:r>
              <a:rPr lang="pt-BR"/>
              <a:t>/2) se, e somente se, o produto escalar entre eles é zero: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 se for positivo ou negativo?</a:t>
            </a:r>
            <a:endParaRPr/>
          </a:p>
        </p:txBody>
      </p:sp>
      <p:sp>
        <p:nvSpPr>
          <p:cNvPr id="478" name="Google Shape;478;p4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41</a:t>
            </a:fld>
            <a:endParaRPr/>
          </a:p>
        </p:txBody>
      </p:sp>
      <p:cxnSp>
        <p:nvCxnSpPr>
          <p:cNvPr id="479" name="Google Shape;479;p45"/>
          <p:cNvCxnSpPr/>
          <p:nvPr/>
        </p:nvCxnSpPr>
        <p:spPr>
          <a:xfrm>
            <a:off x="1924494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cxnSp>
        <p:nvCxnSpPr>
          <p:cNvPr id="480" name="Google Shape;480;p45"/>
          <p:cNvCxnSpPr/>
          <p:nvPr/>
        </p:nvCxnSpPr>
        <p:spPr>
          <a:xfrm>
            <a:off x="2406503" y="988829"/>
            <a:ext cx="202018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triangle" w="med" len="med"/>
          </a:ln>
        </p:spPr>
      </p:cxnSp>
      <p:pic>
        <p:nvPicPr>
          <p:cNvPr id="481" name="Google Shape;481;p4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6502" y="2043961"/>
            <a:ext cx="3927699" cy="57163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4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334201" y="1997284"/>
            <a:ext cx="2082627" cy="172043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3" name="Google Shape;483;p4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20961" y="4063514"/>
            <a:ext cx="3606800" cy="5461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3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Cosseno</a:t>
            </a:r>
            <a:endParaRPr dirty="0"/>
          </a:p>
        </p:txBody>
      </p:sp>
      <p:sp>
        <p:nvSpPr>
          <p:cNvPr id="369" name="Google Shape;369;p3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42</a:t>
            </a:fld>
            <a:endParaRPr/>
          </a:p>
        </p:txBody>
      </p:sp>
      <p:pic>
        <p:nvPicPr>
          <p:cNvPr id="370" name="Google Shape;37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45178" y="710761"/>
            <a:ext cx="4559317" cy="445822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2230171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490" name="Google Shape;490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43</a:t>
            </a:fld>
            <a:endParaRPr/>
          </a:p>
        </p:txBody>
      </p:sp>
      <p:cxnSp>
        <p:nvCxnSpPr>
          <p:cNvPr id="491" name="Google Shape;491;p46"/>
          <p:cNvCxnSpPr/>
          <p:nvPr/>
        </p:nvCxnSpPr>
        <p:spPr>
          <a:xfrm rot="10800000" flipH="1">
            <a:off x="347221" y="3987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92" name="Google Shape;492;p46"/>
          <p:cNvSpPr/>
          <p:nvPr/>
        </p:nvSpPr>
        <p:spPr>
          <a:xfrm rot="-666312">
            <a:off x="2892370" y="15175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3" name="Google Shape;493;p46"/>
          <p:cNvSpPr/>
          <p:nvPr/>
        </p:nvSpPr>
        <p:spPr>
          <a:xfrm>
            <a:off x="3977412" y="12623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494" name="Google Shape;494;p46"/>
          <p:cNvSpPr/>
          <p:nvPr/>
        </p:nvSpPr>
        <p:spPr>
          <a:xfrm>
            <a:off x="3186891" y="25894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495" name="Google Shape;495;p46"/>
          <p:cNvSpPr/>
          <p:nvPr/>
        </p:nvSpPr>
        <p:spPr>
          <a:xfrm>
            <a:off x="2460449" y="15776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496" name="Google Shape;496;p46"/>
          <p:cNvSpPr/>
          <p:nvPr/>
        </p:nvSpPr>
        <p:spPr>
          <a:xfrm>
            <a:off x="5421829" y="9120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497" name="Google Shape;497;p46"/>
          <p:cNvCxnSpPr/>
          <p:nvPr/>
        </p:nvCxnSpPr>
        <p:spPr>
          <a:xfrm>
            <a:off x="2862663" y="1526808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rgbClr val="FF9900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498" name="Google Shape;498;p46"/>
          <p:cNvSpPr/>
          <p:nvPr/>
        </p:nvSpPr>
        <p:spPr>
          <a:xfrm>
            <a:off x="4511796" y="2228405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9" name="Google Shape;499;p46"/>
          <p:cNvSpPr/>
          <p:nvPr/>
        </p:nvSpPr>
        <p:spPr>
          <a:xfrm>
            <a:off x="4653925" y="21497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0" name="Google Shape;500;p46"/>
          <p:cNvCxnSpPr/>
          <p:nvPr/>
        </p:nvCxnSpPr>
        <p:spPr>
          <a:xfrm rot="10800000" flipH="1">
            <a:off x="2855593" y="1029781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1" name="Google Shape;501;p46"/>
          <p:cNvSpPr/>
          <p:nvPr/>
        </p:nvSpPr>
        <p:spPr>
          <a:xfrm>
            <a:off x="5373904" y="972436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2" name="Google Shape;502;p46"/>
          <p:cNvCxnSpPr/>
          <p:nvPr/>
        </p:nvCxnSpPr>
        <p:spPr>
          <a:xfrm rot="-5400000" flipH="1">
            <a:off x="1829825" y="2561717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03" name="Google Shape;503;p46"/>
          <p:cNvSpPr/>
          <p:nvPr/>
        </p:nvSpPr>
        <p:spPr>
          <a:xfrm>
            <a:off x="3740225" y="1962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rgbClr val="FF9900"/>
                </a:solidFill>
              </a:rPr>
              <a:t>p</a:t>
            </a:r>
            <a:endParaRPr>
              <a:solidFill>
                <a:srgbClr val="FF9900"/>
              </a:solidFill>
            </a:endParaRPr>
          </a:p>
        </p:txBody>
      </p:sp>
      <p:sp>
        <p:nvSpPr>
          <p:cNvPr id="504" name="Google Shape;504;p46"/>
          <p:cNvSpPr/>
          <p:nvPr/>
        </p:nvSpPr>
        <p:spPr>
          <a:xfrm rot="6356885">
            <a:off x="2477537" y="1207137"/>
            <a:ext cx="881113" cy="881113"/>
          </a:xfrm>
          <a:prstGeom prst="arc">
            <a:avLst>
              <a:gd name="adj1" fmla="val 16200000"/>
              <a:gd name="adj2" fmla="val 20226180"/>
            </a:avLst>
          </a:prstGeom>
          <a:noFill/>
          <a:ln w="28575" cap="flat" cmpd="sng">
            <a:solidFill>
              <a:srgbClr val="00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19120" y="2008257"/>
            <a:ext cx="351300" cy="504431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/>
        </p:nvSpPr>
        <p:spPr>
          <a:xfrm>
            <a:off x="292775" y="4095250"/>
            <a:ext cx="8428200" cy="147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800">
                <a:solidFill>
                  <a:schemeClr val="dk1"/>
                </a:solidFill>
              </a:rPr>
              <a:t>π</a:t>
            </a:r>
            <a:r>
              <a:rPr lang="pt-BR" sz="20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20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/>
                                        <p:tgtEl>
                                          <p:spTgt spid="5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13" name="Google Shape;513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44</a:t>
            </a:fld>
            <a:endParaRPr/>
          </a:p>
        </p:txBody>
      </p:sp>
      <p:sp>
        <p:nvSpPr>
          <p:cNvPr id="514" name="Google Shape;514;p47"/>
          <p:cNvSpPr txBox="1"/>
          <p:nvPr/>
        </p:nvSpPr>
        <p:spPr>
          <a:xfrm>
            <a:off x="135700" y="897100"/>
            <a:ext cx="3875400" cy="278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179999" lvl="0" indent="-178899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está no mesmo semiplano que n.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θ =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ou θ = -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pertence à reta.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179999" lvl="0" indent="-178899" algn="l" rtl="0">
              <a:spcBef>
                <a:spcPts val="2200"/>
              </a:spcBef>
              <a:spcAft>
                <a:spcPts val="2200"/>
              </a:spcAft>
              <a:buClr>
                <a:schemeClr val="dk1"/>
              </a:buClr>
              <a:buSzPts val="1400"/>
              <a:buChar char="●"/>
            </a:pP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Se 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 &lt; θ &lt; 3⋅</a:t>
            </a:r>
            <a:r>
              <a:rPr lang="pt-BR" sz="2600">
                <a:solidFill>
                  <a:schemeClr val="dk1"/>
                </a:solidFill>
              </a:rPr>
              <a:t>π</a:t>
            </a:r>
            <a:r>
              <a:rPr lang="pt-BR" sz="18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/2, P e n estão em semiplanos opostos.</a:t>
            </a:r>
            <a:endParaRPr sz="18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515" name="Google Shape;51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2450" y="906110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16" name="Google Shape;516;p47"/>
          <p:cNvSpPr txBox="1"/>
          <p:nvPr/>
        </p:nvSpPr>
        <p:spPr>
          <a:xfrm>
            <a:off x="4062675" y="969400"/>
            <a:ext cx="1681500" cy="247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9900FF"/>
                </a:solidFill>
              </a:rPr>
              <a:t>p • n &gt; 0</a:t>
            </a:r>
            <a:endParaRPr sz="23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99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0000FF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0000FF"/>
                </a:solidFill>
              </a:rPr>
              <a:t>p • n = 0</a:t>
            </a:r>
            <a:endParaRPr sz="2000" b="1">
              <a:solidFill>
                <a:srgbClr val="0000FF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 i="1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b="1" i="1">
                <a:solidFill>
                  <a:srgbClr val="FF0000"/>
                </a:solidFill>
              </a:rPr>
              <a:t>p • n &lt; 0</a:t>
            </a:r>
            <a:endParaRPr sz="2000" b="1">
              <a:solidFill>
                <a:srgbClr val="FF0000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517" name="Google Shape;517;p47"/>
          <p:cNvSpPr/>
          <p:nvPr/>
        </p:nvSpPr>
        <p:spPr>
          <a:xfrm>
            <a:off x="333675" y="38899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>
                <a:solidFill>
                  <a:schemeClr val="dk1"/>
                </a:solidFill>
              </a:rPr>
              <a:t>•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>
                <a:solidFill>
                  <a:schemeClr val="dk1"/>
                </a:solidFill>
              </a:rPr>
              <a:t>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>
                <a:solidFill>
                  <a:schemeClr val="dk1"/>
                </a:solidFill>
              </a:rPr>
              <a:t>–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>
                <a:solidFill>
                  <a:schemeClr val="dk1"/>
                </a:solidFill>
              </a:rPr>
              <a:t>x</a:t>
            </a:r>
            <a:r>
              <a:rPr lang="pt-BR" sz="2300" i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/>
          </a:p>
        </p:txBody>
      </p:sp>
      <p:sp>
        <p:nvSpPr>
          <p:cNvPr id="518" name="Google Shape;518;p47"/>
          <p:cNvSpPr/>
          <p:nvPr/>
        </p:nvSpPr>
        <p:spPr>
          <a:xfrm>
            <a:off x="322500" y="447977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19" name="Google Shape;519;p47"/>
          <p:cNvSpPr/>
          <p:nvPr/>
        </p:nvSpPr>
        <p:spPr>
          <a:xfrm>
            <a:off x="333675" y="512519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Trabalhando na Equação da Reta</a:t>
            </a:r>
            <a:endParaRPr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45</a:t>
            </a:fld>
            <a:endParaRPr/>
          </a:p>
        </p:txBody>
      </p:sp>
      <p:pic>
        <p:nvPicPr>
          <p:cNvPr id="527" name="Google Shape;527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79375" y="3639547"/>
            <a:ext cx="3964633" cy="2075375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8"/>
          <p:cNvSpPr/>
          <p:nvPr/>
        </p:nvSpPr>
        <p:spPr>
          <a:xfrm>
            <a:off x="250838" y="7969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 err="1">
                <a:solidFill>
                  <a:schemeClr val="dk1"/>
                </a:solidFill>
              </a:rPr>
              <a:t>p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 dirty="0" err="1">
                <a:solidFill>
                  <a:schemeClr val="dk1"/>
                </a:solidFill>
              </a:rPr>
              <a:t>n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</a:t>
            </a:r>
            <a:r>
              <a:rPr lang="pt-BR" sz="2300" i="1" dirty="0">
                <a:solidFill>
                  <a:schemeClr val="dk1"/>
                </a:solidFill>
              </a:rPr>
              <a:t>•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(</a:t>
            </a:r>
            <a:r>
              <a:rPr lang="pt-BR" sz="2300" i="1" dirty="0">
                <a:solidFill>
                  <a:schemeClr val="dk1"/>
                </a:solidFill>
              </a:rPr>
              <a:t>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; </a:t>
            </a:r>
            <a:r>
              <a:rPr lang="pt-BR" sz="2300" i="1" dirty="0">
                <a:solidFill>
                  <a:schemeClr val="dk1"/>
                </a:solidFill>
              </a:rPr>
              <a:t>–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– </a:t>
            </a:r>
            <a:r>
              <a:rPr lang="pt-BR" sz="2300" i="1" dirty="0">
                <a:solidFill>
                  <a:schemeClr val="dk1"/>
                </a:solidFill>
              </a:rPr>
              <a:t>x</a:t>
            </a:r>
            <a:r>
              <a:rPr lang="pt-BR" sz="2300" i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))</a:t>
            </a:r>
            <a:endParaRPr dirty="0"/>
          </a:p>
        </p:txBody>
      </p:sp>
      <p:sp>
        <p:nvSpPr>
          <p:cNvPr id="529" name="Google Shape;529;p48"/>
          <p:cNvSpPr/>
          <p:nvPr/>
        </p:nvSpPr>
        <p:spPr>
          <a:xfrm>
            <a:off x="239663" y="138672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(x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r>
              <a:rPr lang="pt-BR">
                <a:solidFill>
                  <a:schemeClr val="dk1"/>
                </a:solidFill>
              </a:rPr>
              <a:t> </a:t>
            </a:r>
            <a:r>
              <a:rPr lang="pt-BR" sz="2300" i="1">
                <a:solidFill>
                  <a:schemeClr val="dk1"/>
                </a:solidFill>
              </a:rPr>
              <a:t>– (y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0" name="Google Shape;530;p48"/>
          <p:cNvSpPr/>
          <p:nvPr/>
        </p:nvSpPr>
        <p:spPr>
          <a:xfrm>
            <a:off x="250838" y="20321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</a:rPr>
              <a:t>                      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 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)x – 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)y +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(x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 – x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(y</a:t>
            </a:r>
            <a:r>
              <a:rPr lang="pt-BR" sz="2300" i="1" baseline="-25000">
                <a:solidFill>
                  <a:schemeClr val="dk1"/>
                </a:solidFill>
              </a:rPr>
              <a:t>1</a:t>
            </a:r>
            <a:r>
              <a:rPr lang="pt-BR" sz="2300" i="1">
                <a:solidFill>
                  <a:schemeClr val="dk1"/>
                </a:solidFill>
              </a:rPr>
              <a:t> – y</a:t>
            </a:r>
            <a:r>
              <a:rPr lang="pt-BR" sz="2300" i="1" baseline="-25000">
                <a:solidFill>
                  <a:schemeClr val="dk1"/>
                </a:solidFill>
              </a:rPr>
              <a:t>0</a:t>
            </a:r>
            <a:r>
              <a:rPr lang="pt-BR" sz="2300" i="1">
                <a:solidFill>
                  <a:schemeClr val="dk1"/>
                </a:solidFill>
              </a:rPr>
              <a:t>)</a:t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370938" y="2835845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</a:t>
            </a:r>
            <a:r>
              <a:rPr lang="pt-BR" sz="2300" b="1" i="1">
                <a:solidFill>
                  <a:srgbClr val="85200C"/>
                </a:solidFill>
              </a:rPr>
              <a:t>Ax + By + C</a:t>
            </a:r>
            <a:endParaRPr b="1">
              <a:solidFill>
                <a:srgbClr val="85200C"/>
              </a:solidFill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49"/>
          <p:cNvSpPr/>
          <p:nvPr/>
        </p:nvSpPr>
        <p:spPr>
          <a:xfrm rot="-667603">
            <a:off x="-185627" y="2457953"/>
            <a:ext cx="10000320" cy="408841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8" name="Google Shape;538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39" name="Google Shape;539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46</a:t>
            </a:fld>
            <a:endParaRPr/>
          </a:p>
        </p:txBody>
      </p:sp>
      <p:sp>
        <p:nvSpPr>
          <p:cNvPr id="540" name="Google Shape;540;p49"/>
          <p:cNvSpPr/>
          <p:nvPr/>
        </p:nvSpPr>
        <p:spPr>
          <a:xfrm>
            <a:off x="318675" y="894400"/>
            <a:ext cx="2817900" cy="8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 &gt;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41" name="Google Shape;541;p49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42" name="Google Shape;542;p49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49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44" name="Google Shape;544;p49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45" name="Google Shape;545;p49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46" name="Google Shape;546;p49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47" name="Google Shape;547;p49"/>
          <p:cNvCxnSpPr/>
          <p:nvPr/>
        </p:nvCxnSpPr>
        <p:spPr>
          <a:xfrm>
            <a:off x="3006750" y="2737695"/>
            <a:ext cx="1652400" cy="739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48" name="Google Shape;548;p49"/>
          <p:cNvSpPr/>
          <p:nvPr/>
        </p:nvSpPr>
        <p:spPr>
          <a:xfrm>
            <a:off x="4655883" y="3439292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9" name="Google Shape;549;p49"/>
          <p:cNvSpPr/>
          <p:nvPr/>
        </p:nvSpPr>
        <p:spPr>
          <a:xfrm>
            <a:off x="4806325" y="336895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0" name="Google Shape;550;p49"/>
          <p:cNvCxnSpPr/>
          <p:nvPr/>
        </p:nvCxnSpPr>
        <p:spPr>
          <a:xfrm rot="10800000" flipH="1">
            <a:off x="3007994" y="2240668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1" name="Google Shape;551;p49"/>
          <p:cNvSpPr/>
          <p:nvPr/>
        </p:nvSpPr>
        <p:spPr>
          <a:xfrm>
            <a:off x="5526305" y="218332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52" name="Google Shape;552;p49"/>
          <p:cNvCxnSpPr/>
          <p:nvPr/>
        </p:nvCxnSpPr>
        <p:spPr>
          <a:xfrm rot="-5400000" flipH="1">
            <a:off x="1982225" y="3764290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53" name="Google Shape;553;p49"/>
          <p:cNvSpPr/>
          <p:nvPr/>
        </p:nvSpPr>
        <p:spPr>
          <a:xfrm>
            <a:off x="3789425" y="310588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9" name="Google Shape;559;p50"/>
          <p:cNvCxnSpPr/>
          <p:nvPr/>
        </p:nvCxnSpPr>
        <p:spPr>
          <a:xfrm rot="10800000" flipH="1">
            <a:off x="499620" y="1617985"/>
            <a:ext cx="8319300" cy="1640400"/>
          </a:xfrm>
          <a:prstGeom prst="straightConnector1">
            <a:avLst/>
          </a:prstGeom>
          <a:noFill/>
          <a:ln w="38100" cap="flat" cmpd="sng">
            <a:solidFill>
              <a:srgbClr val="FFC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0" name="Google Shape;560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61" name="Google Shape;561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47</a:t>
            </a:fld>
            <a:endParaRPr/>
          </a:p>
        </p:txBody>
      </p:sp>
      <p:sp>
        <p:nvSpPr>
          <p:cNvPr id="562" name="Google Shape;562;p50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=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63" name="Google Shape;563;p50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64" name="Google Shape;564;p50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50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66" name="Google Shape;566;p50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67" name="Google Shape;567;p50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/>
          </a:p>
        </p:txBody>
      </p:sp>
      <p:sp>
        <p:nvSpPr>
          <p:cNvPr id="568" name="Google Shape;568;p50"/>
          <p:cNvSpPr/>
          <p:nvPr/>
        </p:nvSpPr>
        <p:spPr>
          <a:xfrm>
            <a:off x="5574229" y="2222642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dirty="0"/>
          </a:p>
        </p:txBody>
      </p:sp>
      <p:cxnSp>
        <p:nvCxnSpPr>
          <p:cNvPr id="569" name="Google Shape;569;p50"/>
          <p:cNvCxnSpPr/>
          <p:nvPr/>
        </p:nvCxnSpPr>
        <p:spPr>
          <a:xfrm rot="10800000" flipH="1">
            <a:off x="3006750" y="2019488"/>
            <a:ext cx="3844800" cy="7242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0" name="Google Shape;570;p50"/>
          <p:cNvSpPr/>
          <p:nvPr/>
        </p:nvSpPr>
        <p:spPr>
          <a:xfrm>
            <a:off x="6833033" y="19429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1" name="Google Shape;571;p50"/>
          <p:cNvSpPr/>
          <p:nvPr/>
        </p:nvSpPr>
        <p:spPr>
          <a:xfrm>
            <a:off x="6706950" y="2055000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 = (x, y)</a:t>
            </a:r>
            <a:endParaRPr sz="2400" b="1" baseline="-25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2" name="Google Shape;572;p50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3" name="Google Shape;573;p50"/>
          <p:cNvSpPr/>
          <p:nvPr/>
        </p:nvSpPr>
        <p:spPr>
          <a:xfrm>
            <a:off x="5517993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74" name="Google Shape;574;p50"/>
          <p:cNvCxnSpPr/>
          <p:nvPr/>
        </p:nvCxnSpPr>
        <p:spPr>
          <a:xfrm rot="-5400000" flipH="1">
            <a:off x="1982225" y="3780915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75" name="Google Shape;575;p50"/>
          <p:cNvSpPr/>
          <p:nvPr/>
        </p:nvSpPr>
        <p:spPr>
          <a:xfrm>
            <a:off x="5854725" y="16184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p51"/>
          <p:cNvSpPr/>
          <p:nvPr/>
        </p:nvSpPr>
        <p:spPr>
          <a:xfrm rot="10132421" flipH="1">
            <a:off x="-973481" y="-1542214"/>
            <a:ext cx="10758006" cy="4003143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Testando o Ponto na Equação da Reta</a:t>
            </a:r>
            <a:endParaRPr/>
          </a:p>
        </p:txBody>
      </p:sp>
      <p:sp>
        <p:nvSpPr>
          <p:cNvPr id="583" name="Google Shape;583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sp>
        <p:nvSpPr>
          <p:cNvPr id="584" name="Google Shape;584;p51"/>
          <p:cNvSpPr/>
          <p:nvPr/>
        </p:nvSpPr>
        <p:spPr>
          <a:xfrm>
            <a:off x="318673" y="894402"/>
            <a:ext cx="2451312" cy="8002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L(x, y) = </a:t>
            </a:r>
            <a:r>
              <a:rPr lang="pt-BR" sz="2300" i="1">
                <a:solidFill>
                  <a:schemeClr val="dk1"/>
                </a:solidFill>
              </a:rPr>
              <a:t>p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• </a:t>
            </a:r>
            <a:r>
              <a:rPr lang="pt-BR" sz="2300" i="1">
                <a:solidFill>
                  <a:schemeClr val="dk1"/>
                </a:solidFill>
              </a:rPr>
              <a:t>n</a:t>
            </a:r>
            <a:r>
              <a:rPr lang="pt-BR" sz="2300" i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 0</a:t>
            </a: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300" i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85" name="Google Shape;585;p51"/>
          <p:cNvCxnSpPr/>
          <p:nvPr/>
        </p:nvCxnSpPr>
        <p:spPr>
          <a:xfrm rot="10800000" flipH="1">
            <a:off x="499621" y="1617985"/>
            <a:ext cx="8319300" cy="1640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6" name="Google Shape;586;p51"/>
          <p:cNvSpPr/>
          <p:nvPr/>
        </p:nvSpPr>
        <p:spPr>
          <a:xfrm rot="-666312">
            <a:off x="3044770" y="2736798"/>
            <a:ext cx="230516" cy="23051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7" name="Google Shape;587;p51"/>
          <p:cNvSpPr/>
          <p:nvPr/>
        </p:nvSpPr>
        <p:spPr>
          <a:xfrm>
            <a:off x="4129812" y="2481500"/>
            <a:ext cx="3369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v</a:t>
            </a:r>
            <a:endParaRPr/>
          </a:p>
        </p:txBody>
      </p:sp>
      <p:sp>
        <p:nvSpPr>
          <p:cNvPr id="588" name="Google Shape;588;p51"/>
          <p:cNvSpPr/>
          <p:nvPr/>
        </p:nvSpPr>
        <p:spPr>
          <a:xfrm>
            <a:off x="3339291" y="3808650"/>
            <a:ext cx="386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</a:rPr>
              <a:t>n</a:t>
            </a:r>
            <a:endParaRPr/>
          </a:p>
        </p:txBody>
      </p:sp>
      <p:sp>
        <p:nvSpPr>
          <p:cNvPr id="589" name="Google Shape;589;p51"/>
          <p:cNvSpPr/>
          <p:nvPr/>
        </p:nvSpPr>
        <p:spPr>
          <a:xfrm>
            <a:off x="2612849" y="2796850"/>
            <a:ext cx="711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dirty="0"/>
          </a:p>
        </p:txBody>
      </p:sp>
      <p:sp>
        <p:nvSpPr>
          <p:cNvPr id="590" name="Google Shape;590;p51"/>
          <p:cNvSpPr/>
          <p:nvPr/>
        </p:nvSpPr>
        <p:spPr>
          <a:xfrm>
            <a:off x="5574229" y="2131200"/>
            <a:ext cx="6075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baseline="-25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/>
          </a:p>
        </p:txBody>
      </p:sp>
      <p:cxnSp>
        <p:nvCxnSpPr>
          <p:cNvPr id="591" name="Google Shape;591;p51"/>
          <p:cNvCxnSpPr/>
          <p:nvPr/>
        </p:nvCxnSpPr>
        <p:spPr>
          <a:xfrm rot="10800000" flipH="1">
            <a:off x="3005974" y="1752940"/>
            <a:ext cx="1232400" cy="10095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2" name="Google Shape;592;p51"/>
          <p:cNvSpPr/>
          <p:nvPr/>
        </p:nvSpPr>
        <p:spPr>
          <a:xfrm>
            <a:off x="4220621" y="1674803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3" name="Google Shape;593;p51"/>
          <p:cNvSpPr/>
          <p:nvPr/>
        </p:nvSpPr>
        <p:spPr>
          <a:xfrm>
            <a:off x="4298262" y="1361277"/>
            <a:ext cx="14517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(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4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</a:t>
            </a:r>
            <a:endParaRPr sz="2400" b="1" baseline="-250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4" name="Google Shape;594;p51"/>
          <p:cNvCxnSpPr/>
          <p:nvPr/>
        </p:nvCxnSpPr>
        <p:spPr>
          <a:xfrm rot="10800000" flipH="1">
            <a:off x="3007995" y="2257294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5" name="Google Shape;595;p51"/>
          <p:cNvSpPr/>
          <p:nvPr/>
        </p:nvSpPr>
        <p:spPr>
          <a:xfrm>
            <a:off x="5526306" y="2199949"/>
            <a:ext cx="114000" cy="114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6" name="Google Shape;596;p51"/>
          <p:cNvCxnSpPr/>
          <p:nvPr/>
        </p:nvCxnSpPr>
        <p:spPr>
          <a:xfrm rot="-5400000" flipH="1">
            <a:off x="1982225" y="3789226"/>
            <a:ext cx="2558100" cy="500700"/>
          </a:xfrm>
          <a:prstGeom prst="straightConnector1">
            <a:avLst/>
          </a:prstGeom>
          <a:noFill/>
          <a:ln w="38100" cap="flat" cmpd="sng">
            <a:solidFill>
              <a:schemeClr val="dk1"/>
            </a:solidFill>
            <a:prstDash val="solid"/>
            <a:round/>
            <a:headEnd type="oval" w="med" len="med"/>
            <a:tailEnd type="triangle" w="med" len="med"/>
          </a:ln>
        </p:spPr>
      </p:cxnSp>
      <p:sp>
        <p:nvSpPr>
          <p:cNvPr id="597" name="Google Shape;597;p51"/>
          <p:cNvSpPr/>
          <p:nvPr/>
        </p:nvSpPr>
        <p:spPr>
          <a:xfrm>
            <a:off x="3085625" y="1863734"/>
            <a:ext cx="3513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>
                <a:solidFill>
                  <a:schemeClr val="dk1"/>
                </a:solidFill>
              </a:rPr>
              <a:t>p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38352-5DF3-A308-2ED0-B9161D5F5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 todos os 3 testes forem positivos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F5A1E3-752D-4FF4-7EEA-A54E74F9A5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Estamos dentro do triângulo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A5F424-C6A6-3B45-ACDF-9CEB8945F29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49</a:t>
            </a:fld>
            <a:endParaRPr lang="pt-BR"/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AC04730C-7661-63FA-1465-783D161CF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3452" y="1418705"/>
            <a:ext cx="3077095" cy="3077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45B98B-A10B-641C-6EF6-3542109327CD}"/>
              </a:ext>
            </a:extLst>
          </p:cNvPr>
          <p:cNvSpPr txBox="1"/>
          <p:nvPr/>
        </p:nvSpPr>
        <p:spPr>
          <a:xfrm>
            <a:off x="475012" y="4788161"/>
            <a:ext cx="803739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Esse teste é baseado na estratégia conhecida como Edge </a:t>
            </a:r>
            <a:r>
              <a:rPr lang="pt-BR" sz="1600" i="0" dirty="0" err="1">
                <a:solidFill>
                  <a:srgbClr val="333333"/>
                </a:solidFill>
                <a:effectLst/>
                <a:latin typeface="+mn-lt"/>
              </a:rPr>
              <a:t>Function</a:t>
            </a:r>
            <a:r>
              <a:rPr lang="pt-BR" sz="1600" i="0" dirty="0">
                <a:solidFill>
                  <a:srgbClr val="333333"/>
                </a:solidFill>
                <a:effectLst/>
                <a:latin typeface="+mn-lt"/>
              </a:rPr>
              <a:t>, proposto por J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uan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Pineda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em 1988 no </a:t>
            </a:r>
            <a:r>
              <a:rPr lang="pt-BR" sz="1600" b="0" i="0" dirty="0" err="1">
                <a:solidFill>
                  <a:srgbClr val="333333"/>
                </a:solidFill>
                <a:effectLst/>
                <a:latin typeface="+mn-lt"/>
              </a:rPr>
              <a:t>paper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 "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A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Parallel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Algorithm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for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Polygon</a:t>
            </a:r>
            <a:r>
              <a:rPr lang="pt-BR" sz="1600" b="1" i="0" dirty="0">
                <a:solidFill>
                  <a:srgbClr val="333333"/>
                </a:solidFill>
                <a:effectLst/>
                <a:latin typeface="+mn-lt"/>
              </a:rPr>
              <a:t> </a:t>
            </a:r>
            <a:r>
              <a:rPr lang="pt-BR" sz="1600" b="1" i="0" dirty="0" err="1">
                <a:solidFill>
                  <a:srgbClr val="333333"/>
                </a:solidFill>
                <a:effectLst/>
                <a:latin typeface="+mn-lt"/>
              </a:rPr>
              <a:t>Rasterization</a:t>
            </a:r>
            <a:r>
              <a:rPr lang="pt-BR" sz="1600" b="0" i="0" dirty="0">
                <a:solidFill>
                  <a:srgbClr val="333333"/>
                </a:solidFill>
                <a:effectLst/>
                <a:latin typeface="+mn-lt"/>
              </a:rPr>
              <a:t>".</a:t>
            </a:r>
            <a:endParaRPr lang="pt-BR" sz="1600" dirty="0">
              <a:latin typeface="+mn-lt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0717BBD-E557-DB70-F48A-1A6E496E534E}"/>
              </a:ext>
            </a:extLst>
          </p:cNvPr>
          <p:cNvSpPr txBox="1"/>
          <p:nvPr/>
        </p:nvSpPr>
        <p:spPr>
          <a:xfrm>
            <a:off x="3682538" y="3645029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0</a:t>
            </a:r>
            <a:endParaRPr lang="pt-BR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E00AEF2-3A63-23E4-FBF3-DD56C202B10C}"/>
              </a:ext>
            </a:extLst>
          </p:cNvPr>
          <p:cNvSpPr txBox="1"/>
          <p:nvPr/>
        </p:nvSpPr>
        <p:spPr>
          <a:xfrm>
            <a:off x="5588924" y="3883924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  <a:endParaRPr lang="pt-BR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C41B47-B6E8-21F5-58B3-ECFDBCF9255C}"/>
              </a:ext>
            </a:extLst>
          </p:cNvPr>
          <p:cNvSpPr txBox="1"/>
          <p:nvPr/>
        </p:nvSpPr>
        <p:spPr>
          <a:xfrm>
            <a:off x="5015345" y="1819000"/>
            <a:ext cx="232757" cy="215444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lIns="0" tIns="0" rIns="0" bIns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400" b="1" baseline="-250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73028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Alternativa para organizar o teste de borda</a:t>
            </a:r>
            <a:endParaRPr dirty="0"/>
          </a:p>
        </p:txBody>
      </p:sp>
      <p:sp>
        <p:nvSpPr>
          <p:cNvPr id="526" name="Google Shape;52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529" name="Google Shape;529;p48"/>
          <p:cNvSpPr/>
          <p:nvPr/>
        </p:nvSpPr>
        <p:spPr>
          <a:xfrm>
            <a:off x="237450" y="838080"/>
            <a:ext cx="8653500" cy="66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L(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2300" i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2300" i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= </a:t>
            </a:r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r>
              <a:rPr lang="pt-BR" dirty="0">
                <a:solidFill>
                  <a:schemeClr val="dk1"/>
                </a:solidFill>
              </a:rPr>
              <a:t> </a:t>
            </a:r>
            <a:r>
              <a:rPr lang="pt-BR" sz="2300" i="1" dirty="0">
                <a:solidFill>
                  <a:schemeClr val="dk1"/>
                </a:solidFill>
              </a:rPr>
              <a:t>–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4" name="Google Shape;529;p48">
            <a:extLst>
              <a:ext uri="{FF2B5EF4-FFF2-40B4-BE49-F238E27FC236}">
                <a16:creationId xmlns:a16="http://schemas.microsoft.com/office/drawing/2014/main" id="{09DA9F2C-B42D-00A2-5FE9-782DE0E01D2C}"/>
              </a:ext>
            </a:extLst>
          </p:cNvPr>
          <p:cNvSpPr/>
          <p:nvPr/>
        </p:nvSpPr>
        <p:spPr>
          <a:xfrm>
            <a:off x="2913778" y="1958274"/>
            <a:ext cx="2768987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>
                <a:solidFill>
                  <a:schemeClr val="dk1"/>
                </a:solidFill>
              </a:rPr>
              <a:t>(</a:t>
            </a:r>
            <a:r>
              <a:rPr lang="pt-BR" sz="2300" i="1" dirty="0" err="1">
                <a:solidFill>
                  <a:schemeClr val="dk1"/>
                </a:solidFill>
              </a:rPr>
              <a:t>x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 (</a:t>
            </a:r>
            <a:r>
              <a:rPr lang="pt-BR" sz="2300" i="1" dirty="0" err="1">
                <a:solidFill>
                  <a:schemeClr val="dk1"/>
                </a:solidFill>
              </a:rPr>
              <a:t>y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</a:p>
          <a:p>
            <a:r>
              <a:rPr lang="pt-BR" sz="2300" i="1" dirty="0">
                <a:solidFill>
                  <a:schemeClr val="dk1"/>
                </a:solidFill>
              </a:rPr>
              <a:t>(x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x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    (y</a:t>
            </a:r>
            <a:r>
              <a:rPr lang="pt-BR" sz="2300" i="1" baseline="-25000" dirty="0">
                <a:solidFill>
                  <a:schemeClr val="dk1"/>
                </a:solidFill>
              </a:rPr>
              <a:t>1</a:t>
            </a:r>
            <a:r>
              <a:rPr lang="pt-BR" sz="2300" i="1" dirty="0">
                <a:solidFill>
                  <a:schemeClr val="dk1"/>
                </a:solidFill>
              </a:rPr>
              <a:t> – y</a:t>
            </a:r>
            <a:r>
              <a:rPr lang="pt-BR" sz="2300" i="1" baseline="-25000" dirty="0">
                <a:solidFill>
                  <a:schemeClr val="dk1"/>
                </a:solidFill>
              </a:rPr>
              <a:t>0</a:t>
            </a:r>
            <a:r>
              <a:rPr lang="pt-BR" sz="2300" i="1" dirty="0">
                <a:solidFill>
                  <a:schemeClr val="dk1"/>
                </a:solidFill>
              </a:rPr>
              <a:t>)</a:t>
            </a:r>
            <a:endParaRPr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CDF92A6-23A0-AD07-0958-32F9B21079B4}"/>
              </a:ext>
            </a:extLst>
          </p:cNvPr>
          <p:cNvSpPr txBox="1"/>
          <p:nvPr/>
        </p:nvSpPr>
        <p:spPr>
          <a:xfrm>
            <a:off x="739832" y="1536128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Essa equação também pode ser organizada como uma matriz:</a:t>
            </a:r>
          </a:p>
        </p:txBody>
      </p:sp>
      <p:sp>
        <p:nvSpPr>
          <p:cNvPr id="7" name="Left Bracket 6">
            <a:extLst>
              <a:ext uri="{FF2B5EF4-FFF2-40B4-BE49-F238E27FC236}">
                <a16:creationId xmlns:a16="http://schemas.microsoft.com/office/drawing/2014/main" id="{D90D172F-D4B4-5E70-EFAA-9D213EC613C8}"/>
              </a:ext>
            </a:extLst>
          </p:cNvPr>
          <p:cNvSpPr/>
          <p:nvPr/>
        </p:nvSpPr>
        <p:spPr>
          <a:xfrm>
            <a:off x="2845281" y="1958274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Right Bracket 7">
            <a:extLst>
              <a:ext uri="{FF2B5EF4-FFF2-40B4-BE49-F238E27FC236}">
                <a16:creationId xmlns:a16="http://schemas.microsoft.com/office/drawing/2014/main" id="{6A8A0780-AC99-96A8-5184-FC4D6AD8F859}"/>
              </a:ext>
            </a:extLst>
          </p:cNvPr>
          <p:cNvSpPr/>
          <p:nvPr/>
        </p:nvSpPr>
        <p:spPr>
          <a:xfrm>
            <a:off x="5469774" y="1994586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580629-5E07-BD7C-00E0-587A7A050CC7}"/>
              </a:ext>
            </a:extLst>
          </p:cNvPr>
          <p:cNvSpPr txBox="1"/>
          <p:nvPr/>
        </p:nvSpPr>
        <p:spPr>
          <a:xfrm>
            <a:off x="739832" y="3166777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Se definirmos A = (</a:t>
            </a:r>
            <a:r>
              <a:rPr lang="pt-BR" sz="1800" dirty="0" err="1"/>
              <a:t>P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 e  </a:t>
            </a:r>
            <a:r>
              <a:rPr lang="pt-BR" sz="1800" dirty="0" err="1"/>
              <a:t>B</a:t>
            </a:r>
            <a:r>
              <a:rPr lang="pt-BR" sz="1800" dirty="0"/>
              <a:t> = (P</a:t>
            </a:r>
            <a:r>
              <a:rPr lang="pt-BR" sz="1800" baseline="-25000" dirty="0"/>
              <a:t>1</a:t>
            </a:r>
            <a:r>
              <a:rPr lang="pt-BR" sz="1800" dirty="0"/>
              <a:t> – P</a:t>
            </a:r>
            <a:r>
              <a:rPr lang="pt-BR" sz="1800" baseline="-25000" dirty="0"/>
              <a:t>0</a:t>
            </a:r>
            <a:r>
              <a:rPr lang="pt-BR" sz="1800" dirty="0"/>
              <a:t>)</a:t>
            </a:r>
          </a:p>
        </p:txBody>
      </p:sp>
      <p:sp>
        <p:nvSpPr>
          <p:cNvPr id="11" name="Google Shape;529;p48">
            <a:extLst>
              <a:ext uri="{FF2B5EF4-FFF2-40B4-BE49-F238E27FC236}">
                <a16:creationId xmlns:a16="http://schemas.microsoft.com/office/drawing/2014/main" id="{68BF37A5-C39E-0C16-EE17-3D955C920047}"/>
              </a:ext>
            </a:extLst>
          </p:cNvPr>
          <p:cNvSpPr/>
          <p:nvPr/>
        </p:nvSpPr>
        <p:spPr>
          <a:xfrm>
            <a:off x="3553857" y="3621403"/>
            <a:ext cx="1442091" cy="90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endParaRPr lang="pt-BR" sz="2300" i="1" dirty="0">
              <a:solidFill>
                <a:schemeClr val="dk1"/>
              </a:solidFill>
            </a:endParaRPr>
          </a:p>
          <a:p>
            <a:r>
              <a:rPr lang="pt-BR" sz="2300" i="1" dirty="0" err="1">
                <a:solidFill>
                  <a:schemeClr val="dk1"/>
                </a:solidFill>
              </a:rPr>
              <a:t>B.x</a:t>
            </a:r>
            <a:r>
              <a:rPr lang="pt-BR" sz="2300" i="1" dirty="0">
                <a:solidFill>
                  <a:schemeClr val="dk1"/>
                </a:solidFill>
              </a:rPr>
              <a:t>  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endParaRPr dirty="0"/>
          </a:p>
        </p:txBody>
      </p:sp>
      <p:sp>
        <p:nvSpPr>
          <p:cNvPr id="12" name="Left Bracket 11">
            <a:extLst>
              <a:ext uri="{FF2B5EF4-FFF2-40B4-BE49-F238E27FC236}">
                <a16:creationId xmlns:a16="http://schemas.microsoft.com/office/drawing/2014/main" id="{1BA95DCD-F9D4-1021-1EB9-1AED6C959A75}"/>
              </a:ext>
            </a:extLst>
          </p:cNvPr>
          <p:cNvSpPr/>
          <p:nvPr/>
        </p:nvSpPr>
        <p:spPr>
          <a:xfrm>
            <a:off x="3485360" y="3621403"/>
            <a:ext cx="136993" cy="901700"/>
          </a:xfrm>
          <a:prstGeom prst="lef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ight Bracket 12">
            <a:extLst>
              <a:ext uri="{FF2B5EF4-FFF2-40B4-BE49-F238E27FC236}">
                <a16:creationId xmlns:a16="http://schemas.microsoft.com/office/drawing/2014/main" id="{72F034BB-17BC-53D9-4D7F-B8EF4BCC33C8}"/>
              </a:ext>
            </a:extLst>
          </p:cNvPr>
          <p:cNvSpPr/>
          <p:nvPr/>
        </p:nvSpPr>
        <p:spPr>
          <a:xfrm>
            <a:off x="4813067" y="3621403"/>
            <a:ext cx="45719" cy="852473"/>
          </a:xfrm>
          <a:prstGeom prst="rightBracket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E66BEF7-DF1C-CBEB-96DB-288C6A451B02}"/>
              </a:ext>
            </a:extLst>
          </p:cNvPr>
          <p:cNvSpPr txBox="1"/>
          <p:nvPr/>
        </p:nvSpPr>
        <p:spPr>
          <a:xfrm>
            <a:off x="739832" y="4692254"/>
            <a:ext cx="720960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/>
              <a:t>O determinante dessa matriz é:</a:t>
            </a:r>
          </a:p>
        </p:txBody>
      </p:sp>
      <p:sp>
        <p:nvSpPr>
          <p:cNvPr id="16" name="Google Shape;529;p48">
            <a:extLst>
              <a:ext uri="{FF2B5EF4-FFF2-40B4-BE49-F238E27FC236}">
                <a16:creationId xmlns:a16="http://schemas.microsoft.com/office/drawing/2014/main" id="{CE5F2DCF-65ED-1C7C-DA5E-DB5BF90FAB49}"/>
              </a:ext>
            </a:extLst>
          </p:cNvPr>
          <p:cNvSpPr/>
          <p:nvPr/>
        </p:nvSpPr>
        <p:spPr>
          <a:xfrm>
            <a:off x="2856180" y="5061586"/>
            <a:ext cx="299598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2300" i="1" dirty="0" err="1">
                <a:solidFill>
                  <a:schemeClr val="dk1"/>
                </a:solidFill>
              </a:rPr>
              <a:t>A.x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B.y</a:t>
            </a:r>
            <a:r>
              <a:rPr lang="pt-BR" sz="2300" i="1" dirty="0">
                <a:solidFill>
                  <a:schemeClr val="dk1"/>
                </a:solidFill>
              </a:rPr>
              <a:t> – </a:t>
            </a:r>
            <a:r>
              <a:rPr lang="pt-BR" sz="2300" i="1" dirty="0" err="1">
                <a:solidFill>
                  <a:schemeClr val="dk1"/>
                </a:solidFill>
              </a:rPr>
              <a:t>A.y</a:t>
            </a:r>
            <a:r>
              <a:rPr lang="pt-BR" sz="2300" i="1" dirty="0">
                <a:solidFill>
                  <a:schemeClr val="dk1"/>
                </a:solidFill>
              </a:rPr>
              <a:t> ⁎ </a:t>
            </a:r>
            <a:r>
              <a:rPr lang="pt-BR" sz="2300" i="1" dirty="0" err="1">
                <a:solidFill>
                  <a:schemeClr val="dk1"/>
                </a:solidFill>
              </a:rPr>
              <a:t>B.x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0645529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33" name="Google Shape;633;p55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36657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O ponto amostrado s = (sx, sy) está dentro do triângulo se estiver dentro de todas as três arestas.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inside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=</a:t>
            </a:r>
            <a:br>
              <a:rPr lang="pt-BR" i="1"/>
            </a:br>
            <a:r>
              <a:rPr lang="pt-BR" i="1"/>
              <a:t> L</a:t>
            </a:r>
            <a:r>
              <a:rPr lang="pt-BR" i="1" baseline="-25000"/>
              <a:t>0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1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 &amp;&amp;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i="1"/>
              <a:t> L</a:t>
            </a:r>
            <a:r>
              <a:rPr lang="pt-BR" i="1" baseline="-25000"/>
              <a:t>2</a:t>
            </a:r>
            <a:r>
              <a:rPr lang="pt-BR"/>
              <a:t>(</a:t>
            </a:r>
            <a:r>
              <a:rPr lang="pt-BR" i="1"/>
              <a:t>sx, sy</a:t>
            </a:r>
            <a:r>
              <a:rPr lang="pt-BR"/>
              <a:t>) </a:t>
            </a:r>
            <a:r>
              <a:rPr lang="pt-BR" i="1"/>
              <a:t>&lt; 0; 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i="1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i="1"/>
              <a:t>Nota: na prática não são feitos tantos testes assim, existem várias otimizações</a:t>
            </a:r>
            <a:endParaRPr sz="1600"/>
          </a:p>
        </p:txBody>
      </p:sp>
      <p:sp>
        <p:nvSpPr>
          <p:cNvPr id="634" name="Google Shape;634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51</a:t>
            </a:fld>
            <a:endParaRPr/>
          </a:p>
        </p:txBody>
      </p:sp>
      <p:pic>
        <p:nvPicPr>
          <p:cNvPr id="635" name="Google Shape;635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9229" y="748928"/>
            <a:ext cx="4338430" cy="406683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7030952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Anotação</a:t>
            </a:r>
            <a:endParaRPr/>
          </a:p>
        </p:txBody>
      </p:sp>
      <p:sp>
        <p:nvSpPr>
          <p:cNvPr id="642" name="Google Shape;642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pic>
        <p:nvPicPr>
          <p:cNvPr id="643" name="Google Shape;64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464" y="838975"/>
            <a:ext cx="6057075" cy="44961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13" name="Google Shape;713;p62"/>
          <p:cNvSpPr txBox="1"/>
          <p:nvPr/>
        </p:nvSpPr>
        <p:spPr>
          <a:xfrm>
            <a:off x="643758" y="4862231"/>
            <a:ext cx="6939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Obs</a:t>
            </a:r>
            <a:r>
              <a:rPr lang="pt-BR" sz="1200" dirty="0">
                <a:solidFill>
                  <a:schemeClr val="dk1"/>
                </a:solidFill>
              </a:rPr>
              <a:t>: 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o eixo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 invertido, assim verifique se as equações L(</a:t>
            </a:r>
            <a:r>
              <a:rPr lang="pt-BR" sz="1200" dirty="0" err="1">
                <a:solidFill>
                  <a:schemeClr val="dk1"/>
                </a:solidFill>
              </a:rPr>
              <a:t>x</a:t>
            </a:r>
            <a:r>
              <a:rPr lang="pt-BR" sz="1200" dirty="0">
                <a:solidFill>
                  <a:schemeClr val="dk1"/>
                </a:solidFill>
              </a:rPr>
              <a:t>, </a:t>
            </a:r>
            <a:r>
              <a:rPr lang="pt-BR" sz="1200" dirty="0" err="1">
                <a:solidFill>
                  <a:schemeClr val="dk1"/>
                </a:solidFill>
              </a:rPr>
              <a:t>y</a:t>
            </a:r>
            <a:r>
              <a:rPr lang="pt-BR" sz="1200" dirty="0">
                <a:solidFill>
                  <a:schemeClr val="dk1"/>
                </a:solidFill>
              </a:rPr>
              <a:t>) são positivas.</a:t>
            </a:r>
            <a:endParaRPr sz="1200" dirty="0">
              <a:solidFill>
                <a:schemeClr val="dk1"/>
              </a:solidFill>
            </a:endParaRPr>
          </a:p>
          <a:p>
            <a:pPr marL="360000" lvl="0" indent="-166201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AutoNum type="arabicPeriod"/>
            </a:pPr>
            <a:r>
              <a:rPr lang="pt-BR" sz="1200" dirty="0">
                <a:solidFill>
                  <a:schemeClr val="dk1"/>
                </a:solidFill>
              </a:rPr>
              <a:t>considere que os pontos P</a:t>
            </a:r>
            <a:r>
              <a:rPr lang="pt-BR" sz="1200" baseline="-25000" dirty="0">
                <a:solidFill>
                  <a:schemeClr val="dk1"/>
                </a:solidFill>
              </a:rPr>
              <a:t>0</a:t>
            </a:r>
            <a:r>
              <a:rPr lang="pt-BR" sz="1200" dirty="0">
                <a:solidFill>
                  <a:schemeClr val="dk1"/>
                </a:solidFill>
              </a:rPr>
              <a:t>, P</a:t>
            </a:r>
            <a:r>
              <a:rPr lang="pt-BR" sz="1200" baseline="-25000" dirty="0">
                <a:solidFill>
                  <a:schemeClr val="dk1"/>
                </a:solidFill>
              </a:rPr>
              <a:t>1</a:t>
            </a:r>
            <a:r>
              <a:rPr lang="pt-BR" sz="1200" dirty="0">
                <a:solidFill>
                  <a:schemeClr val="dk1"/>
                </a:solidFill>
              </a:rPr>
              <a:t> e P</a:t>
            </a:r>
            <a:r>
              <a:rPr lang="pt-BR" sz="1200" baseline="-25000" dirty="0">
                <a:solidFill>
                  <a:schemeClr val="dk1"/>
                </a:solidFill>
              </a:rPr>
              <a:t>2</a:t>
            </a:r>
            <a:r>
              <a:rPr lang="pt-BR" sz="1200" dirty="0">
                <a:solidFill>
                  <a:schemeClr val="dk1"/>
                </a:solidFill>
              </a:rPr>
              <a:t> estão exatamente no centro do pixel.</a:t>
            </a:r>
            <a:endParaRPr dirty="0"/>
          </a:p>
        </p:txBody>
      </p:sp>
      <p:sp>
        <p:nvSpPr>
          <p:cNvPr id="2" name="Google Shape;725;p63">
            <a:extLst>
              <a:ext uri="{FF2B5EF4-FFF2-40B4-BE49-F238E27FC236}">
                <a16:creationId xmlns:a16="http://schemas.microsoft.com/office/drawing/2014/main" id="{C1B23F9A-EC22-4936-B5FE-C0E29732D246}"/>
              </a:ext>
            </a:extLst>
          </p:cNvPr>
          <p:cNvSpPr txBox="1"/>
          <p:nvPr/>
        </p:nvSpPr>
        <p:spPr>
          <a:xfrm>
            <a:off x="400662" y="1544452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Triângulo: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Pixels:  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3" name="Google Shape;726;p63">
            <a:extLst>
              <a:ext uri="{FF2B5EF4-FFF2-40B4-BE49-F238E27FC236}">
                <a16:creationId xmlns:a16="http://schemas.microsoft.com/office/drawing/2014/main" id="{51AB3614-97D6-F9A5-05C2-61BCADB9731C}"/>
              </a:ext>
            </a:extLst>
          </p:cNvPr>
          <p:cNvSpPr/>
          <p:nvPr/>
        </p:nvSpPr>
        <p:spPr>
          <a:xfrm>
            <a:off x="400650" y="2487450"/>
            <a:ext cx="8653500" cy="2304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>
              <a:solidFill>
                <a:srgbClr val="000000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dirty="0">
                <a:solidFill>
                  <a:srgbClr val="000000"/>
                </a:solidFill>
              </a:rPr>
              <a:t>L(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, 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) = 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x</a:t>
            </a:r>
            <a:r>
              <a:rPr lang="pt-BR" sz="2100" b="1" dirty="0">
                <a:solidFill>
                  <a:srgbClr val="000000"/>
                </a:solidFill>
              </a:rPr>
              <a:t> – 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  <a:r>
              <a:rPr lang="pt-BR" sz="2100" b="1" dirty="0" err="1">
                <a:solidFill>
                  <a:srgbClr val="000000"/>
                </a:solidFill>
              </a:rPr>
              <a:t>y</a:t>
            </a:r>
            <a:r>
              <a:rPr lang="pt-BR" sz="2100" b="1" dirty="0">
                <a:solidFill>
                  <a:srgbClr val="000000"/>
                </a:solidFill>
              </a:rPr>
              <a:t> +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(x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 – x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(y</a:t>
            </a:r>
            <a:r>
              <a:rPr lang="pt-BR" sz="2100" b="1" baseline="-25000" dirty="0">
                <a:solidFill>
                  <a:srgbClr val="000000"/>
                </a:solidFill>
              </a:rPr>
              <a:t>1</a:t>
            </a:r>
            <a:r>
              <a:rPr lang="pt-BR" sz="2100" b="1" dirty="0">
                <a:solidFill>
                  <a:srgbClr val="000000"/>
                </a:solidFill>
              </a:rPr>
              <a:t> – y</a:t>
            </a:r>
            <a:r>
              <a:rPr lang="pt-BR" sz="2100" b="1" baseline="-25000" dirty="0">
                <a:solidFill>
                  <a:srgbClr val="000000"/>
                </a:solidFill>
              </a:rPr>
              <a:t>0</a:t>
            </a:r>
            <a:r>
              <a:rPr lang="pt-BR" sz="2100" b="1" dirty="0">
                <a:solidFill>
                  <a:srgbClr val="000000"/>
                </a:solidFill>
              </a:rPr>
              <a:t>)</a:t>
            </a: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pt-BR" sz="2100" b="1" i="1" dirty="0"/>
          </a:p>
          <a:p>
            <a:pPr lvl="0"/>
            <a:r>
              <a:rPr lang="en-US" sz="2100" b="1" dirty="0"/>
              <a:t>L(x, y) = (x – x0)(y1 – y0) – (y – y0)(x1 – x0)</a:t>
            </a:r>
          </a:p>
          <a:p>
            <a:pPr lvl="0"/>
            <a:endParaRPr lang="en-US" sz="1100" b="1" dirty="0"/>
          </a:p>
          <a:p>
            <a:pPr lvl="0"/>
            <a:endParaRPr lang="en-US" sz="2100" b="1" dirty="0"/>
          </a:p>
          <a:p>
            <a:r>
              <a:rPr lang="pt-BR" sz="2100" b="1" dirty="0"/>
              <a:t>Se definirmos A = (</a:t>
            </a:r>
            <a:r>
              <a:rPr lang="pt-BR" sz="2100" b="1" dirty="0" err="1"/>
              <a:t>P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 e  </a:t>
            </a:r>
            <a:r>
              <a:rPr lang="pt-BR" sz="2100" b="1" dirty="0" err="1"/>
              <a:t>B</a:t>
            </a:r>
            <a:r>
              <a:rPr lang="pt-BR" sz="2100" b="1" dirty="0"/>
              <a:t> = (P</a:t>
            </a:r>
            <a:r>
              <a:rPr lang="pt-BR" sz="2100" b="1" baseline="-25000" dirty="0"/>
              <a:t>1</a:t>
            </a:r>
            <a:r>
              <a:rPr lang="pt-BR" sz="2100" b="1" dirty="0"/>
              <a:t> – P</a:t>
            </a:r>
            <a:r>
              <a:rPr lang="pt-BR" sz="2100" b="1" baseline="-25000" dirty="0"/>
              <a:t>0</a:t>
            </a:r>
            <a:r>
              <a:rPr lang="pt-BR" sz="2100" b="1" dirty="0"/>
              <a:t>)</a:t>
            </a:r>
          </a:p>
          <a:p>
            <a:pPr lvl="0"/>
            <a:endParaRPr lang="en-US" sz="2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 dirty="0"/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0F2D201-5AE2-C0D2-74ED-4A8670674A4C}"/>
              </a:ext>
            </a:extLst>
          </p:cNvPr>
          <p:cNvGrpSpPr/>
          <p:nvPr/>
        </p:nvGrpSpPr>
        <p:grpSpPr>
          <a:xfrm>
            <a:off x="6072170" y="4016154"/>
            <a:ext cx="1510588" cy="901700"/>
            <a:chOff x="6072170" y="4016154"/>
            <a:chExt cx="1510588" cy="901700"/>
          </a:xfrm>
        </p:grpSpPr>
        <p:sp>
          <p:nvSpPr>
            <p:cNvPr id="4" name="Google Shape;529;p48">
              <a:extLst>
                <a:ext uri="{FF2B5EF4-FFF2-40B4-BE49-F238E27FC236}">
                  <a16:creationId xmlns:a16="http://schemas.microsoft.com/office/drawing/2014/main" id="{EC128CE5-CDB1-8A59-7F69-536EB92C766A}"/>
                </a:ext>
              </a:extLst>
            </p:cNvPr>
            <p:cNvSpPr/>
            <p:nvPr/>
          </p:nvSpPr>
          <p:spPr>
            <a:xfrm>
              <a:off x="6140667" y="4016154"/>
              <a:ext cx="1442091" cy="9017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r>
                <a:rPr lang="pt-BR" sz="2300" i="1" dirty="0" err="1">
                  <a:solidFill>
                    <a:schemeClr val="dk1"/>
                  </a:solidFill>
                </a:rPr>
                <a:t>A.x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A.y</a:t>
              </a:r>
              <a:endParaRPr lang="pt-BR" sz="2300" i="1" dirty="0">
                <a:solidFill>
                  <a:schemeClr val="dk1"/>
                </a:solidFill>
              </a:endParaRPr>
            </a:p>
            <a:p>
              <a:r>
                <a:rPr lang="pt-BR" sz="2300" i="1" dirty="0" err="1">
                  <a:solidFill>
                    <a:schemeClr val="dk1"/>
                  </a:solidFill>
                </a:rPr>
                <a:t>B.x</a:t>
              </a:r>
              <a:r>
                <a:rPr lang="pt-BR" sz="2300" i="1" dirty="0">
                  <a:solidFill>
                    <a:schemeClr val="dk1"/>
                  </a:solidFill>
                </a:rPr>
                <a:t>   </a:t>
              </a:r>
              <a:r>
                <a:rPr lang="pt-BR" sz="2300" i="1" dirty="0" err="1">
                  <a:solidFill>
                    <a:schemeClr val="dk1"/>
                  </a:solidFill>
                </a:rPr>
                <a:t>B.y</a:t>
              </a:r>
              <a:endParaRPr dirty="0"/>
            </a:p>
          </p:txBody>
        </p:sp>
        <p:sp>
          <p:nvSpPr>
            <p:cNvPr id="5" name="Left Bracket 4">
              <a:extLst>
                <a:ext uri="{FF2B5EF4-FFF2-40B4-BE49-F238E27FC236}">
                  <a16:creationId xmlns:a16="http://schemas.microsoft.com/office/drawing/2014/main" id="{CFC162DB-B963-83E6-3369-62BB60A6AB75}"/>
                </a:ext>
              </a:extLst>
            </p:cNvPr>
            <p:cNvSpPr/>
            <p:nvPr/>
          </p:nvSpPr>
          <p:spPr>
            <a:xfrm>
              <a:off x="6072170" y="4016154"/>
              <a:ext cx="136993" cy="901700"/>
            </a:xfrm>
            <a:prstGeom prst="lef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6" name="Right Bracket 5">
              <a:extLst>
                <a:ext uri="{FF2B5EF4-FFF2-40B4-BE49-F238E27FC236}">
                  <a16:creationId xmlns:a16="http://schemas.microsoft.com/office/drawing/2014/main" id="{3DBD6777-AFD8-F731-A017-83D8043B1F6F}"/>
                </a:ext>
              </a:extLst>
            </p:cNvPr>
            <p:cNvSpPr/>
            <p:nvPr/>
          </p:nvSpPr>
          <p:spPr>
            <a:xfrm>
              <a:off x="7399877" y="4016154"/>
              <a:ext cx="45719" cy="852473"/>
            </a:xfrm>
            <a:prstGeom prst="rightBracket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Atividade</a:t>
            </a:r>
            <a:endParaRPr/>
          </a:p>
        </p:txBody>
      </p:sp>
      <p:sp>
        <p:nvSpPr>
          <p:cNvPr id="696" name="Google Shape;696;p62"/>
          <p:cNvSpPr txBox="1">
            <a:spLocks noGrp="1"/>
          </p:cNvSpPr>
          <p:nvPr>
            <p:ph type="body" idx="1"/>
          </p:nvPr>
        </p:nvSpPr>
        <p:spPr>
          <a:xfrm>
            <a:off x="315150" y="700658"/>
            <a:ext cx="8428200" cy="7395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700"/>
              <a:t>Identifique se o pixel está dentro ou fora do triângulo realizando os cálculos manualmente.</a:t>
            </a:r>
            <a:endParaRPr sz="1700"/>
          </a:p>
        </p:txBody>
      </p:sp>
      <p:sp>
        <p:nvSpPr>
          <p:cNvPr id="697" name="Google Shape;697;p6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graphicFrame>
        <p:nvGraphicFramePr>
          <p:cNvPr id="698" name="Google Shape;698;p62"/>
          <p:cNvGraphicFramePr/>
          <p:nvPr/>
        </p:nvGraphicFramePr>
        <p:xfrm>
          <a:off x="1829275" y="1578875"/>
          <a:ext cx="4938000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54000" marR="54000" marT="54000" marB="54000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graphicFrame>
        <p:nvGraphicFramePr>
          <p:cNvPr id="699" name="Google Shape;699;p62"/>
          <p:cNvGraphicFramePr/>
          <p:nvPr/>
        </p:nvGraphicFramePr>
        <p:xfrm>
          <a:off x="1829275" y="1401125"/>
          <a:ext cx="4938000" cy="206675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3086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aphicFrame>
        <p:nvGraphicFramePr>
          <p:cNvPr id="700" name="Google Shape;700;p62"/>
          <p:cNvGraphicFramePr/>
          <p:nvPr/>
        </p:nvGraphicFramePr>
        <p:xfrm>
          <a:off x="1459529" y="1578875"/>
          <a:ext cx="308625" cy="3306800"/>
        </p:xfrm>
        <a:graphic>
          <a:graphicData uri="http://schemas.openxmlformats.org/drawingml/2006/table">
            <a:tbl>
              <a:tblPr>
                <a:noFill/>
                <a:tableStyleId>{7865CF1D-0CD2-4782-81B9-320A03F770AC}</a:tableStyleId>
              </a:tblPr>
              <a:tblGrid>
                <a:gridCol w="3086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6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7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8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9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10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11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12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13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14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0667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/>
                        <a:t>15</a:t>
                      </a:r>
                      <a:endParaRPr sz="600"/>
                    </a:p>
                  </a:txBody>
                  <a:tcPr marL="54000" marR="54000" marT="54000" marB="54000">
                    <a:lnL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</a:tbl>
          </a:graphicData>
        </a:graphic>
      </p:graphicFrame>
      <p:sp>
        <p:nvSpPr>
          <p:cNvPr id="701" name="Google Shape;701;p62"/>
          <p:cNvSpPr/>
          <p:nvPr/>
        </p:nvSpPr>
        <p:spPr>
          <a:xfrm>
            <a:off x="3348977" y="2995902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</a:t>
            </a:r>
            <a:endParaRPr/>
          </a:p>
        </p:txBody>
      </p:sp>
      <p:sp>
        <p:nvSpPr>
          <p:cNvPr id="702" name="Google Shape;702;p62"/>
          <p:cNvSpPr/>
          <p:nvPr/>
        </p:nvSpPr>
        <p:spPr>
          <a:xfrm>
            <a:off x="4572002" y="2582094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</a:t>
            </a:r>
            <a:endParaRPr/>
          </a:p>
        </p:txBody>
      </p:sp>
      <p:sp>
        <p:nvSpPr>
          <p:cNvPr id="703" name="Google Shape;703;p62"/>
          <p:cNvSpPr/>
          <p:nvPr/>
        </p:nvSpPr>
        <p:spPr>
          <a:xfrm>
            <a:off x="4268119" y="4235485"/>
            <a:ext cx="365100" cy="2640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C</a:t>
            </a:r>
            <a:endParaRPr/>
          </a:p>
        </p:txBody>
      </p:sp>
      <p:grpSp>
        <p:nvGrpSpPr>
          <p:cNvPr id="704" name="Google Shape;704;p62"/>
          <p:cNvGrpSpPr/>
          <p:nvPr/>
        </p:nvGrpSpPr>
        <p:grpSpPr>
          <a:xfrm>
            <a:off x="3799929" y="1785550"/>
            <a:ext cx="566321" cy="369300"/>
            <a:chOff x="3799929" y="2242750"/>
            <a:chExt cx="566321" cy="369300"/>
          </a:xfrm>
        </p:grpSpPr>
        <p:sp>
          <p:nvSpPr>
            <p:cNvPr id="705" name="Google Shape;705;p62"/>
            <p:cNvSpPr txBox="1"/>
            <p:nvPr/>
          </p:nvSpPr>
          <p:spPr>
            <a:xfrm>
              <a:off x="3861050" y="2242750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2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6" name="Google Shape;706;p62"/>
            <p:cNvSpPr/>
            <p:nvPr/>
          </p:nvSpPr>
          <p:spPr>
            <a:xfrm>
              <a:off x="3799929" y="251068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07" name="Google Shape;707;p62"/>
          <p:cNvGrpSpPr/>
          <p:nvPr/>
        </p:nvGrpSpPr>
        <p:grpSpPr>
          <a:xfrm>
            <a:off x="2310309" y="3607927"/>
            <a:ext cx="505200" cy="393844"/>
            <a:chOff x="2310309" y="4065127"/>
            <a:chExt cx="505200" cy="393844"/>
          </a:xfrm>
        </p:grpSpPr>
        <p:sp>
          <p:nvSpPr>
            <p:cNvPr id="708" name="Google Shape;708;p62"/>
            <p:cNvSpPr txBox="1"/>
            <p:nvPr/>
          </p:nvSpPr>
          <p:spPr>
            <a:xfrm>
              <a:off x="2310309" y="4065127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0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09" name="Google Shape;709;p62"/>
            <p:cNvSpPr/>
            <p:nvPr/>
          </p:nvSpPr>
          <p:spPr>
            <a:xfrm>
              <a:off x="2559115" y="4376171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0" name="Google Shape;710;p62"/>
          <p:cNvGrpSpPr/>
          <p:nvPr/>
        </p:nvGrpSpPr>
        <p:grpSpPr>
          <a:xfrm>
            <a:off x="5339625" y="2818925"/>
            <a:ext cx="542075" cy="369300"/>
            <a:chOff x="5339625" y="3276125"/>
            <a:chExt cx="542075" cy="369300"/>
          </a:xfrm>
        </p:grpSpPr>
        <p:sp>
          <p:nvSpPr>
            <p:cNvPr id="711" name="Google Shape;711;p62"/>
            <p:cNvSpPr txBox="1"/>
            <p:nvPr/>
          </p:nvSpPr>
          <p:spPr>
            <a:xfrm>
              <a:off x="5376500" y="3276125"/>
              <a:ext cx="505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FF0000"/>
                  </a:solidFill>
                </a:rPr>
                <a:t>P</a:t>
              </a:r>
              <a:r>
                <a:rPr lang="pt-BR" sz="1200" baseline="-25000">
                  <a:solidFill>
                    <a:srgbClr val="FF0000"/>
                  </a:solidFill>
                </a:rPr>
                <a:t>1</a:t>
              </a:r>
              <a:endParaRPr baseline="-25000">
                <a:solidFill>
                  <a:srgbClr val="FF0000"/>
                </a:solidFill>
              </a:endParaRPr>
            </a:p>
          </p:txBody>
        </p:sp>
        <p:sp>
          <p:nvSpPr>
            <p:cNvPr id="712" name="Google Shape;712;p62"/>
            <p:cNvSpPr/>
            <p:nvPr/>
          </p:nvSpPr>
          <p:spPr>
            <a:xfrm>
              <a:off x="5339625" y="3552750"/>
              <a:ext cx="82800" cy="82800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14" name="Google Shape;714;p62"/>
          <p:cNvGrpSpPr/>
          <p:nvPr/>
        </p:nvGrpSpPr>
        <p:grpSpPr>
          <a:xfrm>
            <a:off x="2629789" y="2123351"/>
            <a:ext cx="2722026" cy="1836215"/>
            <a:chOff x="2629789" y="2276555"/>
            <a:chExt cx="2722026" cy="1836215"/>
          </a:xfrm>
        </p:grpSpPr>
        <p:cxnSp>
          <p:nvCxnSpPr>
            <p:cNvPr id="715" name="Google Shape;715;p62"/>
            <p:cNvCxnSpPr/>
            <p:nvPr/>
          </p:nvCxnSpPr>
          <p:spPr>
            <a:xfrm flipH="1">
              <a:off x="2629789" y="2276597"/>
              <a:ext cx="1182300" cy="18069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6" name="Google Shape;716;p62"/>
            <p:cNvCxnSpPr/>
            <p:nvPr/>
          </p:nvCxnSpPr>
          <p:spPr>
            <a:xfrm rot="10800000">
              <a:off x="3870603" y="2276555"/>
              <a:ext cx="1481100" cy="9834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cxnSp>
          <p:nvCxnSpPr>
            <p:cNvPr id="717" name="Google Shape;717;p62"/>
            <p:cNvCxnSpPr/>
            <p:nvPr/>
          </p:nvCxnSpPr>
          <p:spPr>
            <a:xfrm flipH="1">
              <a:off x="2641915" y="3318671"/>
              <a:ext cx="2709900" cy="794100"/>
            </a:xfrm>
            <a:prstGeom prst="straightConnector1">
              <a:avLst/>
            </a:prstGeom>
            <a:noFill/>
            <a:ln w="9525" cap="flat" cmpd="sng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274606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7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7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7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6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Resolvendo</a:t>
            </a:r>
            <a:endParaRPr/>
          </a:p>
        </p:txBody>
      </p:sp>
      <p:sp>
        <p:nvSpPr>
          <p:cNvPr id="724" name="Google Shape;724;p6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725" name="Google Shape;725;p63"/>
          <p:cNvSpPr txBox="1"/>
          <p:nvPr/>
        </p:nvSpPr>
        <p:spPr>
          <a:xfrm>
            <a:off x="245250" y="738900"/>
            <a:ext cx="8428200" cy="81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0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 = (2,11)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1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=(11,7)     P</a:t>
            </a:r>
            <a:r>
              <a:rPr lang="pt-BR" sz="1800" baseline="-250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2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=(6, 2) </a:t>
            </a:r>
            <a:endParaRPr sz="1800" dirty="0">
              <a:solidFill>
                <a:srgbClr val="000000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A = (5, 7)  </a:t>
            </a:r>
            <a:r>
              <a:rPr lang="pt-BR" sz="1800" dirty="0" err="1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B</a:t>
            </a:r>
            <a:r>
              <a:rPr lang="pt-BR" sz="1800" dirty="0">
                <a:solidFill>
                  <a:srgbClr val="000000"/>
                </a:solidFill>
                <a:latin typeface="Verdana"/>
                <a:ea typeface="Verdana"/>
                <a:cs typeface="Verdana"/>
                <a:sym typeface="Verdana"/>
              </a:rPr>
              <a:t>=(9, 5)  C=</a:t>
            </a:r>
            <a:r>
              <a:rPr lang="pt-BR" sz="1800" dirty="0">
                <a:latin typeface="Verdana"/>
                <a:ea typeface="Verdana"/>
                <a:cs typeface="Verdana"/>
                <a:sym typeface="Verdana"/>
              </a:rPr>
              <a:t>(8, 13)</a:t>
            </a:r>
            <a:endParaRPr sz="1800" dirty="0">
              <a:latin typeface="Verdana"/>
              <a:ea typeface="Verdana"/>
              <a:cs typeface="Verdana"/>
              <a:sym typeface="Verdana"/>
            </a:endParaRPr>
          </a:p>
        </p:txBody>
      </p:sp>
      <p:sp>
        <p:nvSpPr>
          <p:cNvPr id="726" name="Google Shape;726;p63"/>
          <p:cNvSpPr/>
          <p:nvPr/>
        </p:nvSpPr>
        <p:spPr>
          <a:xfrm>
            <a:off x="245238" y="1681898"/>
            <a:ext cx="8653500" cy="74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b="1" i="1">
                <a:solidFill>
                  <a:srgbClr val="000000"/>
                </a:solidFill>
              </a:rPr>
              <a:t>L(x, y) = 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)x – 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)y +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(x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 – x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(y</a:t>
            </a:r>
            <a:r>
              <a:rPr lang="pt-BR" sz="2100" b="1" i="1" baseline="-25000">
                <a:solidFill>
                  <a:srgbClr val="000000"/>
                </a:solidFill>
              </a:rPr>
              <a:t>1</a:t>
            </a:r>
            <a:r>
              <a:rPr lang="pt-BR" sz="2100" b="1" i="1">
                <a:solidFill>
                  <a:srgbClr val="000000"/>
                </a:solidFill>
              </a:rPr>
              <a:t> – y</a:t>
            </a:r>
            <a:r>
              <a:rPr lang="pt-BR" sz="2100" b="1" i="1" baseline="-25000">
                <a:solidFill>
                  <a:srgbClr val="000000"/>
                </a:solidFill>
              </a:rPr>
              <a:t>0</a:t>
            </a:r>
            <a:r>
              <a:rPr lang="pt-BR" sz="2100" b="1" i="1">
                <a:solidFill>
                  <a:srgbClr val="000000"/>
                </a:solidFill>
              </a:rPr>
              <a:t>)</a:t>
            </a:r>
            <a:endParaRPr sz="1200" b="1"/>
          </a:p>
        </p:txBody>
      </p:sp>
      <p:sp>
        <p:nvSpPr>
          <p:cNvPr id="727" name="Google Shape;727;p63"/>
          <p:cNvSpPr/>
          <p:nvPr/>
        </p:nvSpPr>
        <p:spPr>
          <a:xfrm>
            <a:off x="245250" y="2513263"/>
            <a:ext cx="8653500" cy="280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rgbClr val="000000"/>
                </a:solidFill>
              </a:rPr>
              <a:t>L</a:t>
            </a:r>
            <a:r>
              <a:rPr lang="pt-BR" sz="2100" baseline="-25000" dirty="0">
                <a:solidFill>
                  <a:srgbClr val="000000"/>
                </a:solidFill>
              </a:rPr>
              <a:t>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, 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) = 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x</a:t>
            </a:r>
            <a:r>
              <a:rPr lang="pt-BR" sz="2100" dirty="0">
                <a:solidFill>
                  <a:srgbClr val="000000"/>
                </a:solidFill>
              </a:rPr>
              <a:t> – 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r>
              <a:rPr lang="pt-BR" sz="2100" dirty="0" err="1">
                <a:solidFill>
                  <a:srgbClr val="000000"/>
                </a:solidFill>
              </a:rPr>
              <a:t>y</a:t>
            </a:r>
            <a:r>
              <a:rPr lang="pt-BR" sz="2100" dirty="0">
                <a:solidFill>
                  <a:srgbClr val="000000"/>
                </a:solidFill>
              </a:rPr>
              <a:t> +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) – </a:t>
            </a:r>
            <a:r>
              <a:rPr lang="pt-BR" sz="2100" dirty="0"/>
              <a:t>2</a:t>
            </a:r>
            <a:r>
              <a:rPr lang="pt-BR" sz="2100" dirty="0">
                <a:solidFill>
                  <a:srgbClr val="000000"/>
                </a:solidFill>
              </a:rPr>
              <a:t>(</a:t>
            </a:r>
            <a:r>
              <a:rPr lang="pt-BR" sz="2100" dirty="0"/>
              <a:t>7</a:t>
            </a:r>
            <a:r>
              <a:rPr lang="pt-BR" sz="2100" dirty="0">
                <a:solidFill>
                  <a:srgbClr val="000000"/>
                </a:solidFill>
              </a:rPr>
              <a:t> – </a:t>
            </a:r>
            <a:r>
              <a:rPr lang="pt-BR" sz="2100" dirty="0"/>
              <a:t>11</a:t>
            </a:r>
            <a:r>
              <a:rPr lang="pt-BR" sz="2100" dirty="0">
                <a:solidFill>
                  <a:srgbClr val="000000"/>
                </a:solidFill>
              </a:rPr>
              <a:t>)</a:t>
            </a:r>
            <a:endParaRPr sz="2100" dirty="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1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 –4x – 9y + 107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(2 – 7)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(6 – 11)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+ 7(6 – 11) – 11(2 – 7)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2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–5x + 5y + 20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(11 – 2)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 – (2 – 6)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 + 2(2 – 6) – 6(11 – 2)</a:t>
            </a:r>
            <a:endParaRPr sz="21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 dirty="0">
                <a:solidFill>
                  <a:schemeClr val="dk1"/>
                </a:solidFill>
              </a:rPr>
              <a:t>L</a:t>
            </a:r>
            <a:r>
              <a:rPr lang="pt-BR" sz="2100" baseline="-25000" dirty="0">
                <a:solidFill>
                  <a:schemeClr val="dk1"/>
                </a:solidFill>
              </a:rPr>
              <a:t>3</a:t>
            </a:r>
            <a:r>
              <a:rPr lang="pt-BR" sz="2100" dirty="0">
                <a:solidFill>
                  <a:schemeClr val="dk1"/>
                </a:solidFill>
              </a:rPr>
              <a:t>(</a:t>
            </a:r>
            <a:r>
              <a:rPr lang="pt-BR" sz="2100" dirty="0" err="1">
                <a:solidFill>
                  <a:schemeClr val="dk1"/>
                </a:solidFill>
              </a:rPr>
              <a:t>x</a:t>
            </a:r>
            <a:r>
              <a:rPr lang="pt-BR" sz="2100" dirty="0">
                <a:solidFill>
                  <a:schemeClr val="dk1"/>
                </a:solidFill>
              </a:rPr>
              <a:t>, </a:t>
            </a:r>
            <a:r>
              <a:rPr lang="pt-BR" sz="2100" dirty="0" err="1">
                <a:solidFill>
                  <a:schemeClr val="dk1"/>
                </a:solidFill>
              </a:rPr>
              <a:t>y</a:t>
            </a:r>
            <a:r>
              <a:rPr lang="pt-BR" sz="2100" dirty="0">
                <a:solidFill>
                  <a:schemeClr val="dk1"/>
                </a:solidFill>
              </a:rPr>
              <a:t>) = 9x + 4y – 62</a:t>
            </a:r>
            <a:endParaRPr sz="2100" dirty="0"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4"/>
          <p:cNvSpPr/>
          <p:nvPr/>
        </p:nvSpPr>
        <p:spPr>
          <a:xfrm>
            <a:off x="75900" y="294050"/>
            <a:ext cx="89904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(5, 7)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(5, 7)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–4*5 – 9*7 + 107 ≥ 0 &amp;&amp; –5*5 + 5*7 + 20 ≥ 0 &amp;&amp; 9*5 + 4*7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–20 – 63 + 107 ≥ 0 &amp;&amp; –25 + 35 + 20 ≥ 0 &amp;&amp; 45 + 28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24 ≥ 0 &amp;&amp; 30 ≥ 0 &amp;&amp; 11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inside(5, 7) = True  (dentro)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(9, 5)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(9, 5)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–4*9 – 9*5 + 107 ≥ 0 &amp;&amp; –5*9 + 5*5 + 20 ≥ 0 &amp;&amp; 9*9 + 4*5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–36 – 45 + 107 ≥ 0 &amp;&amp; –45 + 25 + 20 ≥ 0 &amp;&amp; 81 + 20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26 ≥ 0 &amp;&amp;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0 ≥ 0</a:t>
            </a:r>
            <a:r>
              <a:rPr lang="pt-BR" sz="1800">
                <a:solidFill>
                  <a:schemeClr val="dk1"/>
                </a:solidFill>
              </a:rPr>
              <a:t> &amp;&amp; 39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inside(9, 5) = True  (dentro, intersectando uma das arestas)</a:t>
            </a: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65"/>
          <p:cNvSpPr/>
          <p:nvPr/>
        </p:nvSpPr>
        <p:spPr>
          <a:xfrm>
            <a:off x="75900" y="294050"/>
            <a:ext cx="8976300" cy="531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= (5, 7)  B=(9, 5)  C=(8, 13)</a:t>
            </a:r>
            <a:endParaRPr sz="15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(x, y) =  –4x – 9y + 107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(x, y) = –5x + 5y + 20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(x, y) = 9x + 4y – 62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C)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L</a:t>
            </a:r>
            <a:r>
              <a:rPr lang="pt-BR" sz="1800" baseline="-25000">
                <a:solidFill>
                  <a:schemeClr val="dk1"/>
                </a:solidFill>
              </a:rPr>
              <a:t>1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2</a:t>
            </a:r>
            <a:r>
              <a:rPr lang="pt-BR" sz="1800">
                <a:solidFill>
                  <a:schemeClr val="dk1"/>
                </a:solidFill>
              </a:rPr>
              <a:t>(8, 13) ≥ 0 &amp;&amp; L</a:t>
            </a:r>
            <a:r>
              <a:rPr lang="pt-BR" sz="1800" baseline="-25000">
                <a:solidFill>
                  <a:schemeClr val="dk1"/>
                </a:solidFill>
              </a:rPr>
              <a:t>3</a:t>
            </a:r>
            <a:r>
              <a:rPr lang="pt-BR" sz="1800">
                <a:solidFill>
                  <a:schemeClr val="dk1"/>
                </a:solidFill>
              </a:rPr>
              <a:t>(8, 13)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–4*8 – 9*13 + 107 ≥ 0 &amp;&amp; –5*8 + 5*13 + 20 ≥ 0 &amp;&amp; 9*8 + 4*13 – 62 ≥ 0 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–32 – 117 + 107 ≥ 0 &amp;&amp; –40 + 65 + 20 ≥ 0 &amp;&amp; 72 + 52 –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</a:t>
            </a:r>
            <a:r>
              <a:rPr lang="pt-BR" sz="1800">
                <a:solidFill>
                  <a:schemeClr val="dk1"/>
                </a:solidFill>
                <a:highlight>
                  <a:srgbClr val="FFFF00"/>
                </a:highlight>
              </a:rPr>
              <a:t>–42 ≥ 0</a:t>
            </a:r>
            <a:r>
              <a:rPr lang="pt-BR" sz="1800">
                <a:solidFill>
                  <a:schemeClr val="dk1"/>
                </a:solidFill>
              </a:rPr>
              <a:t> &amp;&amp; 45 ≥ 0 &amp;&amp; 62 ≥ 0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inside(8, 13) = False  (fora)</a:t>
            </a:r>
            <a:endParaRPr sz="18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5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Ordem dos Pontos</a:t>
            </a:r>
            <a:endParaRPr/>
          </a:p>
        </p:txBody>
      </p:sp>
      <p:sp>
        <p:nvSpPr>
          <p:cNvPr id="649" name="Google Shape;649;p57"/>
          <p:cNvSpPr txBox="1">
            <a:spLocks noGrp="1"/>
          </p:cNvSpPr>
          <p:nvPr>
            <p:ph type="body" idx="1"/>
          </p:nvPr>
        </p:nvSpPr>
        <p:spPr>
          <a:xfrm>
            <a:off x="233675" y="838975"/>
            <a:ext cx="8717400" cy="164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Perceba que a ordem dos pontos é importante, senão você poderá estar pegando semiplanos errados.</a:t>
            </a: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endParaRPr sz="175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50"/>
              <a:buFont typeface="Verdana"/>
              <a:buNone/>
            </a:pPr>
            <a:r>
              <a:rPr lang="pt-BR" sz="1750"/>
              <a:t>Ao se criar um polígono em OpenGL, a ordem padrão para se conectar os vértices é no sentido anti-horário. Isso é conhecido como a "winding order".</a:t>
            </a:r>
            <a:endParaRPr/>
          </a:p>
        </p:txBody>
      </p:sp>
      <p:sp>
        <p:nvSpPr>
          <p:cNvPr id="650" name="Google Shape;650;p5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58</a:t>
            </a:fld>
            <a:endParaRPr/>
          </a:p>
        </p:txBody>
      </p:sp>
      <p:sp>
        <p:nvSpPr>
          <p:cNvPr id="651" name="Google Shape;651;p57"/>
          <p:cNvSpPr txBox="1"/>
          <p:nvPr/>
        </p:nvSpPr>
        <p:spPr>
          <a:xfrm>
            <a:off x="196025" y="4342125"/>
            <a:ext cx="7811100" cy="10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3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 estratégia de ordem pode ser alterada invocando a função: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0" lvl="0" indent="0" algn="l" rtl="0">
              <a:spcBef>
                <a:spcPts val="82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	</a:t>
            </a:r>
            <a:r>
              <a:rPr lang="pt-BR" sz="1450">
                <a:solidFill>
                  <a:schemeClr val="dk1"/>
                </a:solidFill>
              </a:rPr>
              <a:t>void </a:t>
            </a:r>
            <a:r>
              <a:rPr lang="pt-BR" sz="1450" u="sng">
                <a:solidFill>
                  <a:schemeClr val="hlink"/>
                </a:solidFill>
                <a:hlinkClick r:id="rId3"/>
              </a:rPr>
              <a:t>glFrontFace</a:t>
            </a:r>
            <a:r>
              <a:rPr lang="pt-BR" sz="1450">
                <a:solidFill>
                  <a:schemeClr val="dk1"/>
                </a:solidFill>
              </a:rPr>
              <a:t>(GLenum </a:t>
            </a:r>
            <a:r>
              <a:rPr lang="pt-BR" sz="1450" i="1">
                <a:solidFill>
                  <a:schemeClr val="dk1"/>
                </a:solidFill>
              </a:rPr>
              <a:t>mode​</a:t>
            </a:r>
            <a:r>
              <a:rPr lang="pt-BR" sz="1450">
                <a:solidFill>
                  <a:schemeClr val="dk1"/>
                </a:solidFill>
              </a:rPr>
              <a:t>);</a:t>
            </a:r>
            <a:endParaRPr sz="145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850"/>
              </a:spcBef>
              <a:spcAft>
                <a:spcPts val="0"/>
              </a:spcAft>
              <a:buNone/>
            </a:pPr>
            <a:r>
              <a:rPr lang="pt-BR" sz="145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o parâmetro pode ser: GL_CW (horário) ou GL_CCW (anti-horário)</a:t>
            </a:r>
            <a:endParaRPr sz="170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</p:txBody>
      </p:sp>
      <p:pic>
        <p:nvPicPr>
          <p:cNvPr id="652" name="Google Shape;6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71561" y="2373325"/>
            <a:ext cx="2453425" cy="1876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6806223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5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Eixos das Imagens</a:t>
            </a:r>
            <a:endParaRPr dirty="0"/>
          </a:p>
        </p:txBody>
      </p:sp>
      <p:sp>
        <p:nvSpPr>
          <p:cNvPr id="659" name="Google Shape;659;p58"/>
          <p:cNvSpPr txBox="1">
            <a:spLocks noGrp="1"/>
          </p:cNvSpPr>
          <p:nvPr>
            <p:ph type="body" idx="1"/>
          </p:nvPr>
        </p:nvSpPr>
        <p:spPr>
          <a:xfrm>
            <a:off x="248800" y="629725"/>
            <a:ext cx="8570100" cy="140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/>
              <a:t>"However, in computer graphics and image processing one often uses a coordinate system with the y axis pointing down (as displayed on the computer's screen). This convention developed in the 1960s (or earlier) from the way that images were originally stored in display buffers."</a:t>
            </a:r>
            <a:endParaRPr sz="160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400"/>
              <a:t>Fonte: </a:t>
            </a:r>
            <a:r>
              <a:rPr lang="pt-BR" sz="1400" u="sng">
                <a:solidFill>
                  <a:schemeClr val="hlink"/>
                </a:solidFill>
                <a:hlinkClick r:id="rId3"/>
              </a:rPr>
              <a:t>https://simple.wikipedia.org/wiki/User:Jeffwang/Cartesian_coordinate_system</a:t>
            </a:r>
            <a:endParaRPr sz="1600"/>
          </a:p>
        </p:txBody>
      </p:sp>
      <p:sp>
        <p:nvSpPr>
          <p:cNvPr id="660" name="Google Shape;660;p5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59</a:t>
            </a:fld>
            <a:endParaRPr/>
          </a:p>
        </p:txBody>
      </p:sp>
      <p:pic>
        <p:nvPicPr>
          <p:cNvPr id="661" name="Google Shape;661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6138" y="2252845"/>
            <a:ext cx="2952917" cy="2087643"/>
          </a:xfrm>
          <a:prstGeom prst="rect">
            <a:avLst/>
          </a:prstGeom>
          <a:noFill/>
          <a:ln>
            <a:noFill/>
          </a:ln>
        </p:spPr>
      </p:pic>
      <p:pic>
        <p:nvPicPr>
          <p:cNvPr id="662" name="Google Shape;662;p5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80759" y="2252845"/>
            <a:ext cx="2441721" cy="208764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3" name="Google Shape;663;p5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01205" y="2252845"/>
            <a:ext cx="2783504" cy="20876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005188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Framebuffer</a:t>
            </a:r>
            <a:endParaRPr/>
          </a:p>
        </p:txBody>
      </p:sp>
      <p:sp>
        <p:nvSpPr>
          <p:cNvPr id="81" name="Google Shape;81;p1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/>
              <a:t>Memória na placa gráfica que será usada para produzir a imagem no monitor que estiver conectado.</a:t>
            </a:r>
            <a:endParaRPr/>
          </a:p>
        </p:txBody>
      </p:sp>
      <p:sp>
        <p:nvSpPr>
          <p:cNvPr id="82" name="Google Shape;82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pic>
        <p:nvPicPr>
          <p:cNvPr id="83" name="Google Shape;83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50" y="2356125"/>
            <a:ext cx="3067650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08476" y="2165950"/>
            <a:ext cx="2964024" cy="222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77065" y="2834413"/>
            <a:ext cx="1784280" cy="88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5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Pessoal, um ponto de atenção sobre as convenções para a ordem dos vértices do triângulo quando queremos decidir se um ponto está dentro ou fora desse triângulo. Convencionamos adotar sempre o sentido anti-horário, como ilustrado na figura abaixo.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500" dirty="0"/>
              <a:t>Com isso, podemos afirmar que um ponto pertence ao interior do triângulo quando os valores numéricos das três expressões Li(</a:t>
            </a:r>
            <a:r>
              <a:rPr lang="pt-BR" sz="1500" dirty="0" err="1"/>
              <a:t>x</a:t>
            </a:r>
            <a:r>
              <a:rPr lang="pt-BR" sz="1500" dirty="0"/>
              <a:t>, </a:t>
            </a:r>
            <a:r>
              <a:rPr lang="pt-BR" sz="1500" dirty="0" err="1"/>
              <a:t>y</a:t>
            </a:r>
            <a:r>
              <a:rPr lang="pt-BR" sz="1500" dirty="0"/>
              <a:t>) são negativos. Chegamos a essa conclusão adotando a orientação convencional do plano cartesiano, ou seja, o eixo </a:t>
            </a:r>
            <a:r>
              <a:rPr lang="pt-BR" sz="1500" dirty="0" err="1"/>
              <a:t>x</a:t>
            </a:r>
            <a:r>
              <a:rPr lang="pt-BR" sz="1500" dirty="0"/>
              <a:t> para a direita e o eixo </a:t>
            </a:r>
            <a:r>
              <a:rPr lang="pt-BR" sz="1500" dirty="0" err="1"/>
              <a:t>y</a:t>
            </a:r>
            <a:r>
              <a:rPr lang="pt-BR" sz="1500" dirty="0"/>
              <a:t> para cima.</a:t>
            </a:r>
            <a:endParaRPr sz="15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sz="1500" dirty="0"/>
          </a:p>
        </p:txBody>
      </p:sp>
      <p:sp>
        <p:nvSpPr>
          <p:cNvPr id="670" name="Google Shape;670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Cuidado</a:t>
            </a:r>
            <a:endParaRPr dirty="0"/>
          </a:p>
        </p:txBody>
      </p:sp>
      <p:sp>
        <p:nvSpPr>
          <p:cNvPr id="671" name="Google Shape;671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60</a:t>
            </a:fld>
            <a:endParaRPr/>
          </a:p>
        </p:txBody>
      </p:sp>
      <p:pic>
        <p:nvPicPr>
          <p:cNvPr id="672" name="Google Shape;6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600" y="1952625"/>
            <a:ext cx="3352800" cy="18097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393008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9404D4-C32B-3486-DC35-C353A3F99B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Invertendo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2743F3-C0C4-78EE-DC9B-9DEC2F0F68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No exercício e também no projeto a ser entregue, usamos o sistema de coordenadas usual do sistema de pixels, ou seja, com o eixo </a:t>
            </a:r>
            <a:r>
              <a:rPr lang="pt-BR" dirty="0" err="1"/>
              <a:t>x</a:t>
            </a:r>
            <a:r>
              <a:rPr lang="pt-BR" dirty="0"/>
              <a:t> orientado para a direita, mas com o eixo </a:t>
            </a:r>
            <a:r>
              <a:rPr lang="pt-BR" dirty="0" err="1"/>
              <a:t>y</a:t>
            </a:r>
            <a:r>
              <a:rPr lang="pt-BR" dirty="0"/>
              <a:t> orientado para baixo. Observe o que acontece com o mesmo triângulo representado nesses dois sistemas.</a:t>
            </a:r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endParaRPr lang="pt-BR" dirty="0"/>
          </a:p>
          <a:p>
            <a:r>
              <a:rPr lang="pt-BR" dirty="0"/>
              <a:t>Isso mesmo! O sentido do polígono inverte, ou sejam, fica alterado de anti-horários para horário e vice-versa.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9C7317-3B5C-22E8-6AB2-6185AB1B75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61</a:t>
            </a:fld>
            <a:endParaRPr lang="pt-BR"/>
          </a:p>
        </p:txBody>
      </p:sp>
      <p:pic>
        <p:nvPicPr>
          <p:cNvPr id="5" name="Google Shape;681;p60">
            <a:extLst>
              <a:ext uri="{FF2B5EF4-FFF2-40B4-BE49-F238E27FC236}">
                <a16:creationId xmlns:a16="http://schemas.microsoft.com/office/drawing/2014/main" id="{4B2473E6-5465-D9B5-2B95-99D2C5CBFB65}"/>
              </a:ext>
            </a:extLst>
          </p:cNvPr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352175" y="2419649"/>
            <a:ext cx="5735025" cy="22638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8207344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/>
              <a:t>E o que fazer?</a:t>
            </a:r>
            <a:endParaRPr dirty="0"/>
          </a:p>
        </p:txBody>
      </p:sp>
      <p:sp>
        <p:nvSpPr>
          <p:cNvPr id="688" name="Google Shape;68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862919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/>
              <a:t>Calma, tudo continua valendo da mesma forma, só que os sinais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ficarão invertidos. Então, usando esse sistema de coordenadas com o eixo </a:t>
            </a:r>
            <a:r>
              <a:rPr lang="pt-BR" sz="1600" dirty="0" err="1"/>
              <a:t>y</a:t>
            </a:r>
            <a:r>
              <a:rPr lang="pt-BR" sz="1600" dirty="0"/>
              <a:t> apontando para baixo, podemos afirmar que um ponto pertence ao interior do triângulo quando os valores numéricos das três expressões Li(</a:t>
            </a:r>
            <a:r>
              <a:rPr lang="pt-BR" sz="1600" dirty="0" err="1"/>
              <a:t>x</a:t>
            </a:r>
            <a:r>
              <a:rPr lang="pt-BR" sz="1600" dirty="0"/>
              <a:t>, </a:t>
            </a:r>
            <a:r>
              <a:rPr lang="pt-BR" sz="1600" dirty="0" err="1"/>
              <a:t>y</a:t>
            </a:r>
            <a:r>
              <a:rPr lang="pt-BR" sz="1600" dirty="0"/>
              <a:t>) são positivos. Fiquem atentos a essa questão e bom trabalho!</a:t>
            </a:r>
            <a:endParaRPr sz="1600" dirty="0"/>
          </a:p>
        </p:txBody>
      </p:sp>
      <p:sp>
        <p:nvSpPr>
          <p:cNvPr id="689" name="Google Shape;68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211F8E7-0A54-F805-4E3A-1457AF2A27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3718" y="446836"/>
            <a:ext cx="2538403" cy="5085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8437210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73C58B-0260-B7A7-BE71-720C3D18E5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Otimizações: </a:t>
            </a:r>
            <a:r>
              <a:rPr lang="pt-BR" dirty="0" err="1"/>
              <a:t>Bounding</a:t>
            </a:r>
            <a:r>
              <a:rPr lang="pt-BR" dirty="0"/>
              <a:t> Box de Triângulos 2D</a:t>
            </a:r>
            <a:br>
              <a:rPr lang="pt-BR" dirty="0"/>
            </a:br>
            <a:endParaRPr lang="pt-BR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5BDDB5-CB11-DA44-F223-22C8625A9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Para evitar a iteração em todos os pixels da imagem, podemos iterar em todos os pixels contidos na caixa delimitadora (</a:t>
            </a:r>
            <a:r>
              <a:rPr lang="pt-BR" dirty="0" err="1"/>
              <a:t>Bounding</a:t>
            </a:r>
            <a:r>
              <a:rPr lang="pt-BR" dirty="0"/>
              <a:t> Box) do triângulo 2D.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CA6AB03-0FB2-56A5-1FA2-47858925CCC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63</a:t>
            </a:fld>
            <a:endParaRPr lang="pt-BR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5F5A625-1761-CF5F-9BD8-770D863152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2320" y="2004175"/>
            <a:ext cx="4270473" cy="33309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F52BA992-A7CB-770A-70C5-2C5FA4511B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8597" y="2004175"/>
            <a:ext cx="4291417" cy="3368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473723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04" name="Google Shape;604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L</a:t>
            </a:r>
            <a:r>
              <a:rPr lang="pt-BR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dirty="0">
                <a:latin typeface="Arial"/>
                <a:ea typeface="Arial"/>
                <a:cs typeface="Arial"/>
                <a:sym typeface="Arial"/>
              </a:rPr>
              <a:t>) 	= 0 : ponto na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	&gt; 0 : fora da borda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 dirty="0">
                <a:latin typeface="Arial"/>
                <a:ea typeface="Arial"/>
                <a:cs typeface="Arial"/>
                <a:sym typeface="Arial"/>
              </a:rPr>
              <a:t> 	&lt; 0 : dentro da borda</a:t>
            </a:r>
            <a:endParaRPr dirty="0"/>
          </a:p>
        </p:txBody>
      </p:sp>
      <p:sp>
        <p:nvSpPr>
          <p:cNvPr id="605" name="Google Shape;605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606" name="Google Shape;606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28687" y="629655"/>
            <a:ext cx="4383717" cy="4747245"/>
          </a:xfrm>
          <a:prstGeom prst="rect">
            <a:avLst/>
          </a:prstGeom>
          <a:noFill/>
          <a:ln>
            <a:noFill/>
          </a:ln>
        </p:spPr>
      </p:pic>
      <p:sp>
        <p:nvSpPr>
          <p:cNvPr id="607" name="Google Shape;607;p52"/>
          <p:cNvSpPr/>
          <p:nvPr/>
        </p:nvSpPr>
        <p:spPr>
          <a:xfrm>
            <a:off x="6091975" y="3076175"/>
            <a:ext cx="1138200" cy="384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"dentro"</a:t>
            </a:r>
            <a:endParaRPr sz="1800"/>
          </a:p>
        </p:txBody>
      </p:sp>
      <p:sp>
        <p:nvSpPr>
          <p:cNvPr id="608" name="Google Shape;608;p52"/>
          <p:cNvSpPr/>
          <p:nvPr/>
        </p:nvSpPr>
        <p:spPr>
          <a:xfrm>
            <a:off x="7043059" y="4360692"/>
            <a:ext cx="1083566" cy="384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"fora"</a:t>
            </a:r>
            <a:endParaRPr sz="1300"/>
          </a:p>
        </p:txBody>
      </p:sp>
    </p:spTree>
    <p:extLst>
      <p:ext uri="{BB962C8B-B14F-4D97-AF65-F5344CB8AC3E}">
        <p14:creationId xmlns:p14="http://schemas.microsoft.com/office/powerpoint/2010/main" val="34750592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15" name="Google Shape;615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   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    &lt; 0 : dentro da borda</a:t>
            </a:r>
            <a:endParaRPr/>
          </a:p>
        </p:txBody>
      </p:sp>
      <p:sp>
        <p:nvSpPr>
          <p:cNvPr id="616" name="Google Shape;616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617" name="Google Shape;617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40173"/>
            <a:ext cx="4333594" cy="458347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788012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5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Teste do ponto no triângulo</a:t>
            </a:r>
            <a:endParaRPr/>
          </a:p>
        </p:txBody>
      </p:sp>
      <p:sp>
        <p:nvSpPr>
          <p:cNvPr id="624" name="Google Shape;624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4050823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(x – 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 – (y – Y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)dX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x + B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y + C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baseline="-2500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>
                <a:latin typeface="Arial"/>
                <a:ea typeface="Arial"/>
                <a:cs typeface="Arial"/>
                <a:sym typeface="Arial"/>
              </a:rPr>
              <a:t>(x, y) = 0 : ponto na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	 &gt; 0 : fora da borda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pt-BR">
                <a:latin typeface="Arial"/>
                <a:ea typeface="Arial"/>
                <a:cs typeface="Arial"/>
                <a:sym typeface="Arial"/>
              </a:rPr>
              <a:t> 	 &lt; 0 : dentro da borda</a:t>
            </a:r>
            <a:endParaRPr/>
          </a:p>
        </p:txBody>
      </p:sp>
      <p:sp>
        <p:nvSpPr>
          <p:cNvPr id="625" name="Google Shape;625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66</a:t>
            </a:fld>
            <a:endParaRPr/>
          </a:p>
        </p:txBody>
      </p:sp>
      <p:pic>
        <p:nvPicPr>
          <p:cNvPr id="626" name="Google Shape;626;p5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52292" y="761668"/>
            <a:ext cx="4322710" cy="461613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9674233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66"/>
          <p:cNvSpPr/>
          <p:nvPr/>
        </p:nvSpPr>
        <p:spPr>
          <a:xfrm>
            <a:off x="168975" y="3733800"/>
            <a:ext cx="3981900" cy="1132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4" name="Google Shape;744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Otimizações: </a:t>
            </a:r>
            <a:r>
              <a:rPr lang="pt-BR" dirty="0" err="1"/>
              <a:t>Traversal</a:t>
            </a:r>
            <a:r>
              <a:rPr lang="pt-BR" dirty="0"/>
              <a:t> incremental</a:t>
            </a:r>
            <a:br>
              <a:rPr lang="pt-BR" sz="2000" dirty="0"/>
            </a:br>
            <a:endParaRPr dirty="0"/>
          </a:p>
        </p:txBody>
      </p:sp>
      <p:sp>
        <p:nvSpPr>
          <p:cNvPr id="745" name="Google Shape;745;p66"/>
          <p:cNvSpPr txBox="1">
            <a:spLocks noGrp="1"/>
          </p:cNvSpPr>
          <p:nvPr>
            <p:ph type="body" idx="1"/>
          </p:nvPr>
        </p:nvSpPr>
        <p:spPr>
          <a:xfrm>
            <a:off x="168975" y="958275"/>
            <a:ext cx="4050900" cy="454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(X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=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i+1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X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– Y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	= A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x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B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+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C</a:t>
            </a:r>
            <a:r>
              <a:rPr lang="pt-BR" sz="11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8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1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1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) = 0 : ponto na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&gt; 0 : fora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100" dirty="0">
                <a:latin typeface="Arial"/>
                <a:ea typeface="Arial"/>
                <a:cs typeface="Arial"/>
                <a:sym typeface="Arial"/>
              </a:rPr>
              <a:t>            &lt; 0 : dentro da borda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Otimizações do Algoritmo: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(x+1,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dY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A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400" dirty="0"/>
          </a:p>
          <a:p>
            <a:pPr marL="0" lvl="0" indent="0" algn="l" rtl="0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Arial"/>
              <a:buNone/>
            </a:pP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y+1)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dX</a:t>
            </a:r>
            <a:r>
              <a:rPr lang="pt-BR" sz="1200" baseline="-25000" dirty="0" err="1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 = L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x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200" dirty="0" err="1">
                <a:latin typeface="Arial"/>
                <a:ea typeface="Arial"/>
                <a:cs typeface="Arial"/>
                <a:sym typeface="Arial"/>
              </a:rPr>
              <a:t>y</a:t>
            </a:r>
            <a:r>
              <a:rPr lang="pt-BR" sz="1200" dirty="0">
                <a:latin typeface="Arial"/>
                <a:ea typeface="Arial"/>
                <a:cs typeface="Arial"/>
                <a:sym typeface="Arial"/>
              </a:rPr>
              <a:t>) + B</a:t>
            </a:r>
            <a:r>
              <a:rPr lang="pt-BR" sz="1200" baseline="-25000" dirty="0">
                <a:latin typeface="Arial"/>
                <a:ea typeface="Arial"/>
                <a:cs typeface="Arial"/>
                <a:sym typeface="Arial"/>
              </a:rPr>
              <a:t>i</a:t>
            </a:r>
            <a:endParaRPr sz="1200" dirty="0"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747" name="Google Shape;747;p6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26930" y="788196"/>
            <a:ext cx="4322710" cy="4001186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66"/>
          <p:cNvSpPr/>
          <p:nvPr/>
        </p:nvSpPr>
        <p:spPr>
          <a:xfrm>
            <a:off x="248800" y="5068325"/>
            <a:ext cx="8670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Muitas formas de </a:t>
            </a:r>
            <a:r>
              <a:rPr lang="pt-BR" sz="17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Traversal</a:t>
            </a:r>
            <a:r>
              <a:rPr lang="pt-BR" sz="17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existem como: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backtrack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zig-zag</a:t>
            </a:r>
            <a:r>
              <a:rPr lang="pt-BR" sz="17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curvas Hilbert/</a:t>
            </a:r>
            <a:r>
              <a:rPr lang="pt-BR" sz="17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Morton</a:t>
            </a:r>
            <a:endParaRPr sz="17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24875991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Traversal de Triângulos</a:t>
            </a:r>
            <a:endParaRPr/>
          </a:p>
        </p:txBody>
      </p:sp>
      <p:sp>
        <p:nvSpPr>
          <p:cNvPr id="763" name="Google Shape;763;p68"/>
          <p:cNvSpPr txBox="1">
            <a:spLocks noGrp="1"/>
          </p:cNvSpPr>
          <p:nvPr>
            <p:ph type="body" idx="1"/>
          </p:nvPr>
        </p:nvSpPr>
        <p:spPr>
          <a:xfrm>
            <a:off x="278975" y="838975"/>
            <a:ext cx="86553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Traversal de triângulos é implementado nas GPUs modernas.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Um artigo descrevendo o funcionamento se encontra em: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http://oa.upm.es/9184/1/INVE_MEM_2010_84947.pdf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764" name="Google Shape;764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68</a:t>
            </a:fld>
            <a:endParaRPr/>
          </a:p>
        </p:txBody>
      </p:sp>
      <p:pic>
        <p:nvPicPr>
          <p:cNvPr id="765" name="Google Shape;765;p6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35888" y="2602445"/>
            <a:ext cx="3962400" cy="21654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66" name="Google Shape;766;p6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572000" y="2242109"/>
            <a:ext cx="4236112" cy="30930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6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Referência recomendada</a:t>
            </a:r>
            <a:endParaRPr dirty="0"/>
          </a:p>
        </p:txBody>
      </p:sp>
      <p:sp>
        <p:nvSpPr>
          <p:cNvPr id="755" name="Google Shape;755;p67"/>
          <p:cNvSpPr txBox="1">
            <a:spLocks noGrp="1"/>
          </p:cNvSpPr>
          <p:nvPr>
            <p:ph type="body" idx="1"/>
          </p:nvPr>
        </p:nvSpPr>
        <p:spPr>
          <a:xfrm>
            <a:off x="474900" y="4937952"/>
            <a:ext cx="8428200" cy="66333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en-US" sz="1600" dirty="0">
                <a:hlinkClick r:id="rId3"/>
              </a:rPr>
              <a:t>https://www.scratchapixel.com/lessons/3d-basic-rendering/rasterization-practical-implementation/overview-rasterization-algorithm.html</a:t>
            </a:r>
            <a:endParaRPr sz="1600" dirty="0"/>
          </a:p>
        </p:txBody>
      </p:sp>
      <p:sp>
        <p:nvSpPr>
          <p:cNvPr id="756" name="Google Shape;756;p6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724597A-EDB4-85FC-785C-1FC3F41357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5800" y="629717"/>
            <a:ext cx="7772400" cy="408600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um Triângulo no Framebuffer</a:t>
            </a:r>
            <a:endParaRPr/>
          </a:p>
        </p:txBody>
      </p:sp>
      <p:sp>
        <p:nvSpPr>
          <p:cNvPr id="92" name="Google Shape;92;p11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/>
              <a:t>Processo que chamamos de: Rasterização (triangle rasterization)</a:t>
            </a:r>
            <a:endParaRPr/>
          </a:p>
        </p:txBody>
      </p:sp>
      <p:sp>
        <p:nvSpPr>
          <p:cNvPr id="93" name="Google Shape;93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94" name="Google Shape;94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132" y="1968199"/>
            <a:ext cx="3493114" cy="3493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69963" y="1968198"/>
            <a:ext cx="3500361" cy="3493114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1"/>
          <p:cNvSpPr/>
          <p:nvPr/>
        </p:nvSpPr>
        <p:spPr>
          <a:xfrm>
            <a:off x="911131" y="1457725"/>
            <a:ext cx="3462907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Entrada: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Posições projetadas dos vértices do triângulo</a:t>
            </a:r>
            <a:endParaRPr sz="1200"/>
          </a:p>
        </p:txBody>
      </p:sp>
      <p:sp>
        <p:nvSpPr>
          <p:cNvPr id="97" name="Google Shape;97;p11"/>
          <p:cNvSpPr/>
          <p:nvPr/>
        </p:nvSpPr>
        <p:spPr>
          <a:xfrm>
            <a:off x="4769963" y="1482388"/>
            <a:ext cx="3462906" cy="5232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Saída: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conjunto de pixels coloridos pelo triângulo</a:t>
            </a:r>
            <a:endParaRPr sz="1200"/>
          </a:p>
        </p:txBody>
      </p:sp>
      <p:grpSp>
        <p:nvGrpSpPr>
          <p:cNvPr id="98" name="Google Shape;98;p11"/>
          <p:cNvGrpSpPr/>
          <p:nvPr/>
        </p:nvGrpSpPr>
        <p:grpSpPr>
          <a:xfrm>
            <a:off x="209875" y="4488825"/>
            <a:ext cx="687150" cy="447300"/>
            <a:chOff x="209875" y="4488825"/>
            <a:chExt cx="687150" cy="447300"/>
          </a:xfrm>
        </p:grpSpPr>
        <p:sp>
          <p:nvSpPr>
            <p:cNvPr id="99" name="Google Shape;99;p11"/>
            <p:cNvSpPr txBox="1"/>
            <p:nvPr/>
          </p:nvSpPr>
          <p:spPr>
            <a:xfrm>
              <a:off x="209875" y="4488825"/>
              <a:ext cx="618300" cy="304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chemeClr val="dk1"/>
                  </a:solidFill>
                </a:rPr>
                <a:t>pixels</a:t>
              </a:r>
              <a:endParaRPr/>
            </a:p>
          </p:txBody>
        </p:sp>
        <p:cxnSp>
          <p:nvCxnSpPr>
            <p:cNvPr id="100" name="Google Shape;100;p11"/>
            <p:cNvCxnSpPr>
              <a:stCxn id="99" idx="2"/>
            </p:cNvCxnSpPr>
            <p:nvPr/>
          </p:nvCxnSpPr>
          <p:spPr>
            <a:xfrm rot="-5400000" flipH="1">
              <a:off x="636475" y="4675575"/>
              <a:ext cx="143100" cy="378000"/>
            </a:xfrm>
            <a:prstGeom prst="curvedConnector2">
              <a:avLst/>
            </a:prstGeom>
            <a:noFill/>
            <a:ln w="9525" cap="flat" cmpd="sng">
              <a:solidFill>
                <a:schemeClr val="dk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X3D</a:t>
            </a:r>
            <a:endParaRPr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&lt;?xml version="1.0" encoding="UTF-8"?&gt;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&lt;!DOCTYPE X3D PUBLIC "</a:t>
            </a:r>
            <a:r>
              <a:rPr lang="pt-BR" sz="1200" b="1">
                <a:latin typeface="Courier New"/>
                <a:ea typeface="Courier New"/>
                <a:cs typeface="Courier New"/>
                <a:sym typeface="Courier New"/>
              </a:rPr>
              <a:t>http://www.web3d.org/specifications/x3d-3.0.dtd</a:t>
            </a: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&lt;X3D profile="Immersive"&gt;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&lt;NavigationInfo type="ANY"/&gt;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	&lt;Material diffuseColor=”1 1 1”/&gt;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&lt;/Appearance&gt;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	&lt;Sphere/&gt;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	&lt;/Shape&gt;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	&lt;/Transform&gt;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&lt;/Scene&gt;</a:t>
            </a:r>
            <a:endParaRPr sz="1600" b="1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600" b="1">
                <a:latin typeface="Courier New"/>
                <a:ea typeface="Courier New"/>
                <a:cs typeface="Courier New"/>
                <a:sym typeface="Courier New"/>
              </a:rPr>
              <a:t>&lt;/X3D&gt;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r>
              <a:rPr lang="pt-BR" sz="1400" u="sng">
                <a:solidFill>
                  <a:schemeClr val="hlink"/>
                </a:solidFill>
                <a:hlinkClick r:id="rId3"/>
              </a:rPr>
              <a:t>https://www.web3d.org/documents/specifications/19775-1/V3.3/Part01/Architecture.html</a:t>
            </a:r>
            <a:endParaRPr sz="1400"/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128975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179700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Por que triângulos: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Polígono mais simples possível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Outros polígonos podem ser subdivididos em triângulos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Podemos nos focar em otimizar um tipo de operação</a:t>
            </a:r>
            <a:endParaRPr/>
          </a:p>
          <a:p>
            <a:pPr marL="198900" lvl="0" indent="-71899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Triângulos têm propriedades únicas: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São sempre planos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Tem um interior bem definido</a:t>
            </a:r>
            <a:endParaRPr/>
          </a:p>
          <a:p>
            <a:pPr marL="198900" lvl="0" indent="-198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</a:pPr>
            <a:r>
              <a:rPr lang="pt-BR"/>
              <a:t>Interpolar valores no seu interior é simples</a:t>
            </a:r>
            <a:endParaRPr/>
          </a:p>
        </p:txBody>
      </p:sp>
      <p:sp>
        <p:nvSpPr>
          <p:cNvPr id="106" name="Google Shape;106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 – Primitiva Fundamental</a:t>
            </a:r>
            <a:endParaRPr/>
          </a:p>
        </p:txBody>
      </p:sp>
      <p:sp>
        <p:nvSpPr>
          <p:cNvPr id="107" name="Google Shape;107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sp>
        <p:nvSpPr>
          <p:cNvPr id="108" name="Google Shape;108;p12"/>
          <p:cNvSpPr/>
          <p:nvPr/>
        </p:nvSpPr>
        <p:spPr>
          <a:xfrm>
            <a:off x="6778100" y="3106300"/>
            <a:ext cx="1854600" cy="1689000"/>
          </a:xfrm>
          <a:prstGeom prst="triangle">
            <a:avLst>
              <a:gd name="adj" fmla="val 5000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81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3" y="2357048"/>
            <a:ext cx="8037300" cy="1323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[] 	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	(-∞,∞)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82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3" y="2357048"/>
            <a:ext cx="8037300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83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7" name="Google Shape;917;p8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Projeto 1 : Primeira Parte</a:t>
            </a:r>
            <a:endParaRPr/>
          </a:p>
        </p:txBody>
      </p:sp>
      <p:sp>
        <p:nvSpPr>
          <p:cNvPr id="918" name="Google Shape;918;p83"/>
          <p:cNvSpPr txBox="1">
            <a:spLocks noGrp="1"/>
          </p:cNvSpPr>
          <p:nvPr>
            <p:ph type="body" idx="1"/>
          </p:nvPr>
        </p:nvSpPr>
        <p:spPr>
          <a:xfrm>
            <a:off x="241275" y="838975"/>
            <a:ext cx="87234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Fazer um </a:t>
            </a:r>
            <a:r>
              <a:rPr lang="pt-BR" sz="1900" dirty="0" err="1"/>
              <a:t>renderizador</a:t>
            </a:r>
            <a:r>
              <a:rPr lang="pt-BR" sz="1900" dirty="0"/>
              <a:t>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1 – Capaz de desenhar Pontos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2 – Capaz de desenhar Linhas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3 – Capaz de desenhar Triângulos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Data de Entrega: 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 dirty="0"/>
              <a:t>22/2/2023 às 23:59, via </a:t>
            </a:r>
            <a:r>
              <a:rPr lang="pt-BR" sz="1900" dirty="0" err="1"/>
              <a:t>Blackboard</a:t>
            </a:r>
            <a:r>
              <a:rPr lang="pt-BR" sz="1900" dirty="0"/>
              <a:t> (</a:t>
            </a:r>
            <a:r>
              <a:rPr lang="pt-BR" sz="1900" u="sng" dirty="0">
                <a:solidFill>
                  <a:schemeClr val="hlink"/>
                </a:solidFill>
                <a:hlinkClick r:id="rId3"/>
              </a:rPr>
              <a:t>https://insper.blackboard.com/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Detalhes:</a:t>
            </a:r>
            <a:endParaRPr sz="19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sz="1900" dirty="0"/>
              <a:t>Página da Disciplina (</a:t>
            </a:r>
            <a:r>
              <a:rPr lang="pt-BR" sz="1900" dirty="0">
                <a:hlinkClick r:id="rId4"/>
              </a:rPr>
              <a:t>https://lpsoares.github.io/ComputacaoGrafica/</a:t>
            </a:r>
            <a:r>
              <a:rPr lang="pt-BR" sz="1900" dirty="0"/>
              <a:t>)</a:t>
            </a:r>
            <a:endParaRPr sz="19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sz="1900" dirty="0"/>
          </a:p>
        </p:txBody>
      </p:sp>
      <p:sp>
        <p:nvSpPr>
          <p:cNvPr id="919" name="Google Shape;919;p8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84</a:t>
            </a:fld>
            <a:endParaRPr/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84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85</a:t>
            </a:fld>
            <a:endParaRPr/>
          </a:p>
        </p:txBody>
      </p:sp>
      <p:sp>
        <p:nvSpPr>
          <p:cNvPr id="925" name="Google Shape;925;p84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926" name="Google Shape;926;p84"/>
          <p:cNvSpPr txBox="1">
            <a:spLocks noGrp="1"/>
          </p:cNvSpPr>
          <p:nvPr>
            <p:ph type="body" idx="2"/>
          </p:nvPr>
        </p:nvSpPr>
        <p:spPr>
          <a:xfrm>
            <a:off x="1567650" y="4098175"/>
            <a:ext cx="6119700" cy="10588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Triângulos (High e Low Poly Count)</a:t>
            </a:r>
            <a:endParaRPr/>
          </a:p>
        </p:txBody>
      </p:sp>
      <p:sp>
        <p:nvSpPr>
          <p:cNvPr id="115" name="Google Shape;115;p1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triângulos são um dos blocos básicos para criar formas e superfícies geométricas mais complexas.</a:t>
            </a:r>
            <a:endParaRPr/>
          </a:p>
        </p:txBody>
      </p:sp>
      <p:sp>
        <p:nvSpPr>
          <p:cNvPr id="116" name="Google Shape;116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5013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117" name="Google Shape;117;p13" descr="Icosahedron subdivision for different levels of sampling. From left to right: Base icosahedron, subdivision factors 2, 4 and 6.  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74249" y="1574726"/>
            <a:ext cx="6995500" cy="20488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3"/>
          <p:cNvSpPr/>
          <p:nvPr/>
        </p:nvSpPr>
        <p:spPr>
          <a:xfrm>
            <a:off x="7521122" y="3080736"/>
            <a:ext cx="13629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b="0" i="0" u="none" strike="noStrike" cap="none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por Martin Styner</a:t>
            </a:r>
            <a:endParaRPr sz="1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Google Shape;119;p13" descr="Tessellation example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71927" y="3468225"/>
            <a:ext cx="3865475" cy="190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1273</TotalTime>
  <Words>4560</Words>
  <Application>Microsoft Macintosh PowerPoint</Application>
  <PresentationFormat>On-screen Show (16:10)</PresentationFormat>
  <Paragraphs>703</Paragraphs>
  <Slides>85</Slides>
  <Notes>83</Notes>
  <HiddenSlides>9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85</vt:i4>
      </vt:variant>
    </vt:vector>
  </HeadingPairs>
  <TitlesOfParts>
    <vt:vector size="90" baseType="lpstr">
      <vt:lpstr>Verdana</vt:lpstr>
      <vt:lpstr>Courier New</vt:lpstr>
      <vt:lpstr>Arimo</vt:lpstr>
      <vt:lpstr>Arial</vt:lpstr>
      <vt:lpstr>Personalizar design</vt:lpstr>
      <vt:lpstr>PowerPoint Presentation</vt:lpstr>
      <vt:lpstr>Computação Gráfica</vt:lpstr>
      <vt:lpstr>Como as imagens são apresentadas</vt:lpstr>
      <vt:lpstr>Telas / Diplays</vt:lpstr>
      <vt:lpstr>Tecnologias para gerar pixels</vt:lpstr>
      <vt:lpstr>Framebuffer</vt:lpstr>
      <vt:lpstr>Desenhando um Triângulo no Framebuffer</vt:lpstr>
      <vt:lpstr>Triângulo – Primitiva Fundamental</vt:lpstr>
      <vt:lpstr>Triângulos (High e Low Poly Count)</vt:lpstr>
      <vt:lpstr>Primitivas Gráficas em OpenGL</vt:lpstr>
      <vt:lpstr>Low Poly e High Poly</vt:lpstr>
      <vt:lpstr>Quais valores os pixels terão após renderização</vt:lpstr>
      <vt:lpstr>O que significa cobrir um pixel por triângulos?</vt:lpstr>
      <vt:lpstr>Pintando os pixels sobre as arestas</vt:lpstr>
      <vt:lpstr>Desenhando os pixels dos triângulos</vt:lpstr>
      <vt:lpstr>Desenhando um triângulo por amostragem 2D</vt:lpstr>
      <vt:lpstr>Definindo uma função binária</vt:lpstr>
      <vt:lpstr>Amostrando a função binária</vt:lpstr>
      <vt:lpstr>Amostras cobrindo o centro do pixel</vt:lpstr>
      <vt:lpstr>Amostras identificando o triângulo</vt:lpstr>
      <vt:lpstr>Rasterização</vt:lpstr>
      <vt:lpstr>Detalhes: Localização da Amostra</vt:lpstr>
      <vt:lpstr>Avaliando se dentro do triângulo</vt:lpstr>
      <vt:lpstr>Reta</vt:lpstr>
      <vt:lpstr>Triângulo</vt:lpstr>
      <vt:lpstr>Triângulo</vt:lpstr>
      <vt:lpstr>Triângulo</vt:lpstr>
      <vt:lpstr>Geometria Analítica - Ensino Médio</vt:lpstr>
      <vt:lpstr>Geometria Analítica - Ensino Médio</vt:lpstr>
      <vt:lpstr>Vetores e a Equação da Reta</vt:lpstr>
      <vt:lpstr>Vetores e a Equação da Reta</vt:lpstr>
      <vt:lpstr>Vetores e a Equação da Reta</vt:lpstr>
      <vt:lpstr>Equação Geral da Reta</vt:lpstr>
      <vt:lpstr>Recordando o produto escalar</vt:lpstr>
      <vt:lpstr>Cada reta define dois semiplanos</vt:lpstr>
      <vt:lpstr>Trabalhando na Equação da Reta</vt:lpstr>
      <vt:lpstr>Vetor normal à reta no plano</vt:lpstr>
      <vt:lpstr>Anotação</vt:lpstr>
      <vt:lpstr>Trabalhando na Equação da Reta</vt:lpstr>
      <vt:lpstr>Trabalhando na Equação da Reta</vt:lpstr>
      <vt:lpstr>Como já dissemos...</vt:lpstr>
      <vt:lpstr>Cosseno</vt:lpstr>
      <vt:lpstr>Trabalhando na Equação da Reta</vt:lpstr>
      <vt:lpstr>Trabalhando na Equação da Reta</vt:lpstr>
      <vt:lpstr>Trabalhando na Equação da Reta</vt:lpstr>
      <vt:lpstr>Testando o Ponto na Equação da Reta</vt:lpstr>
      <vt:lpstr>Testando o Ponto na Equação da Reta</vt:lpstr>
      <vt:lpstr>Testando o Ponto na Equação da Reta</vt:lpstr>
      <vt:lpstr>Se todos os 3 testes forem positivos</vt:lpstr>
      <vt:lpstr>Alternativa para organizar o teste de borda</vt:lpstr>
      <vt:lpstr>Teste do ponto no triângulo</vt:lpstr>
      <vt:lpstr>Anotação</vt:lpstr>
      <vt:lpstr>Atividade</vt:lpstr>
      <vt:lpstr>Atividade</vt:lpstr>
      <vt:lpstr>Resolvendo</vt:lpstr>
      <vt:lpstr>PowerPoint Presentation</vt:lpstr>
      <vt:lpstr>PowerPoint Presentation</vt:lpstr>
      <vt:lpstr>Ordem dos Pontos</vt:lpstr>
      <vt:lpstr>Eixos das Imagens</vt:lpstr>
      <vt:lpstr>Cuidado</vt:lpstr>
      <vt:lpstr>Invertendo</vt:lpstr>
      <vt:lpstr>E o que fazer?</vt:lpstr>
      <vt:lpstr>Otimizações: Bounding Box de Triângulos 2D </vt:lpstr>
      <vt:lpstr>Teste do ponto no triângulo</vt:lpstr>
      <vt:lpstr>Teste do ponto no triângulo</vt:lpstr>
      <vt:lpstr>Teste do ponto no triângulo</vt:lpstr>
      <vt:lpstr>Otimizações: Traversal incremental </vt:lpstr>
      <vt:lpstr>Traversal de Triângulos</vt:lpstr>
      <vt:lpstr>Referência recomendada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Polyline2D</vt:lpstr>
      <vt:lpstr>TriangleSet2D</vt:lpstr>
      <vt:lpstr>Exemplos</vt:lpstr>
      <vt:lpstr>Projeto 1 : Primeira Parte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14</cp:revision>
  <dcterms:modified xsi:type="dcterms:W3CDTF">2023-02-09T21:07:53Z</dcterms:modified>
</cp:coreProperties>
</file>